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2" r:id="rId4"/>
    <p:sldMasterId id="2147483684" r:id="rId5"/>
    <p:sldMasterId id="2147483713" r:id="rId6"/>
  </p:sldMasterIdLst>
  <p:notesMasterIdLst>
    <p:notesMasterId r:id="rId21"/>
  </p:notesMasterIdLst>
  <p:sldIdLst>
    <p:sldId id="256" r:id="rId7"/>
    <p:sldId id="257" r:id="rId8"/>
    <p:sldId id="308" r:id="rId9"/>
    <p:sldId id="302" r:id="rId10"/>
    <p:sldId id="310" r:id="rId11"/>
    <p:sldId id="311" r:id="rId12"/>
    <p:sldId id="304" r:id="rId13"/>
    <p:sldId id="281" r:id="rId14"/>
    <p:sldId id="286" r:id="rId15"/>
    <p:sldId id="305" r:id="rId16"/>
    <p:sldId id="306" r:id="rId17"/>
    <p:sldId id="309" r:id="rId18"/>
    <p:sldId id="313" r:id="rId19"/>
    <p:sldId id="297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aleway" panose="020B0604020202020204" charset="0"/>
      <p:regular r:id="rId26"/>
      <p:bold r:id="rId27"/>
      <p:italic r:id="rId28"/>
      <p:boldItalic r:id="rId29"/>
    </p:embeddedFont>
    <p:embeddedFont>
      <p:font typeface="Montserrat" panose="020B0604020202020204" charset="0"/>
      <p:regular r:id="rId30"/>
      <p:bold r:id="rId31"/>
      <p:italic r:id="rId32"/>
      <p:boldItalic r:id="rId33"/>
    </p:embeddedFont>
    <p:embeddedFont>
      <p:font typeface="Trebuchet MS" panose="020B0603020202020204" pitchFamily="34" charset="0"/>
      <p:regular r:id="rId34"/>
      <p:bold r:id="rId35"/>
      <p:italic r:id="rId36"/>
      <p:boldItalic r:id="rId37"/>
    </p:embeddedFont>
    <p:embeddedFont>
      <p:font typeface="Ubuntu Light" panose="020B0604020202020204" charset="0"/>
      <p:regular r:id="rId38"/>
      <p:italic r:id="rId39"/>
    </p:embeddedFont>
    <p:embeddedFont>
      <p:font typeface="Roboto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388F956-F81F-4F3F-82BA-369C11840F5B}">
          <p14:sldIdLst>
            <p14:sldId id="256"/>
            <p14:sldId id="257"/>
            <p14:sldId id="308"/>
            <p14:sldId id="302"/>
            <p14:sldId id="310"/>
            <p14:sldId id="311"/>
            <p14:sldId id="304"/>
            <p14:sldId id="281"/>
            <p14:sldId id="286"/>
            <p14:sldId id="305"/>
            <p14:sldId id="306"/>
            <p14:sldId id="309"/>
            <p14:sldId id="313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C4C4"/>
    <a:srgbClr val="000000"/>
    <a:srgbClr val="043364"/>
    <a:srgbClr val="F9F9F9"/>
    <a:srgbClr val="74868E"/>
    <a:srgbClr val="C2CD4D"/>
    <a:srgbClr val="872000"/>
    <a:srgbClr val="E2E0DE"/>
    <a:srgbClr val="32323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9C6A8E-39AA-4BF5-B02B-1648CDA70C52}" v="1" dt="2023-03-03T13:38:06.683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6" autoAdjust="0"/>
    <p:restoredTop sz="95394" autoAdjust="0"/>
  </p:normalViewPr>
  <p:slideViewPr>
    <p:cSldViewPr snapToGrid="0">
      <p:cViewPr>
        <p:scale>
          <a:sx n="100" d="100"/>
          <a:sy n="100" d="100"/>
        </p:scale>
        <p:origin x="250" y="35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font" Target="fonts/font8.fntdata"/><Relationship Id="rId11" Type="http://schemas.openxmlformats.org/officeDocument/2006/relationships/slide" Target="slides/slide5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viewProps" Target="viewProps.xml"/><Relationship Id="rId58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10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theme" Target="theme/theme1.xml"/><Relationship Id="rId59" Type="http://schemas.microsoft.com/office/2016/11/relationships/changesInfo" Target="changesInfos/changesInfo1.xml"/><Relationship Id="rId20" Type="http://schemas.openxmlformats.org/officeDocument/2006/relationships/slide" Target="slides/slide14.xml"/><Relationship Id="rId41" Type="http://schemas.openxmlformats.org/officeDocument/2006/relationships/font" Target="fonts/font20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oja Manethiya" userId="S::pooja.manethiya@incedoinc.com::3f9bc559-44d6-4b10-8e30-a705ae657c5c" providerId="AD" clId="Web-{319C6A8E-39AA-4BF5-B02B-1648CDA70C52}"/>
    <pc:docChg chg="addSld modSection">
      <pc:chgData name="Pooja Manethiya" userId="S::pooja.manethiya@incedoinc.com::3f9bc559-44d6-4b10-8e30-a705ae657c5c" providerId="AD" clId="Web-{319C6A8E-39AA-4BF5-B02B-1648CDA70C52}" dt="2023-03-03T13:38:06.683" v="0"/>
      <pc:docMkLst>
        <pc:docMk/>
      </pc:docMkLst>
      <pc:sldChg chg="new">
        <pc:chgData name="Pooja Manethiya" userId="S::pooja.manethiya@incedoinc.com::3f9bc559-44d6-4b10-8e30-a705ae657c5c" providerId="AD" clId="Web-{319C6A8E-39AA-4BF5-B02B-1648CDA70C52}" dt="2023-03-03T13:38:06.683" v="0"/>
        <pc:sldMkLst>
          <pc:docMk/>
          <pc:sldMk cId="3146263045" sldId="2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95396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c0cb7f7db_0_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ec0cb7f7db_0_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smtClean="0"/>
              <a:t>40 sec(Prep, Index, Project Overview)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4377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c0cb7f7db_0_14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smtClean="0"/>
              <a:t>60 sec(QA, Manual Testing, Automation Testing)</a:t>
            </a:r>
          </a:p>
        </p:txBody>
      </p:sp>
      <p:sp>
        <p:nvSpPr>
          <p:cNvPr id="180" name="Google Shape;180;gec0cb7f7db_0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2091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c0cb7f7db_0_14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smtClean="0"/>
              <a:t>60 sec(QA, Manual Testing, Automation Testing)</a:t>
            </a:r>
          </a:p>
        </p:txBody>
      </p:sp>
      <p:sp>
        <p:nvSpPr>
          <p:cNvPr id="180" name="Google Shape;180;gec0cb7f7db_0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7962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019a53bc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6019a53bc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20 Sec(Future scope, Learning)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109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20 Sec(Future Scope &amp;</a:t>
            </a:r>
            <a:r>
              <a:rPr lang="en-IN" baseline="0" dirty="0" smtClean="0"/>
              <a:t> learning)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576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019a53bc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6019a53bc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0</a:t>
            </a:r>
            <a:r>
              <a:rPr lang="en-IN" baseline="0" dirty="0" smtClean="0"/>
              <a:t> Sec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1186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0be259c74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f0be259c74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smtClean="0"/>
              <a:t>40 sec(Prep, Index, Project Overview)</a:t>
            </a:r>
            <a:endParaRPr b="1" i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771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10 sec(About US)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7863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smtClean="0"/>
              <a:t>40 sec(Prep, Index, Project Overview)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9420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smtClean="0"/>
              <a:t>90 sec(Arch)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7982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smtClean="0"/>
              <a:t>25 sec(ERD, API)</a:t>
            </a:r>
          </a:p>
        </p:txBody>
      </p:sp>
    </p:spTree>
    <p:extLst>
      <p:ext uri="{BB962C8B-B14F-4D97-AF65-F5344CB8AC3E}">
        <p14:creationId xmlns:p14="http://schemas.microsoft.com/office/powerpoint/2010/main" val="261456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c0cb7f7db_0_14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smtClean="0"/>
              <a:t>25 sec(ERD, API)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80" name="Google Shape;180;gec0cb7f7db_0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769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smtClean="0"/>
              <a:t>120 sec(Process)</a:t>
            </a:r>
          </a:p>
        </p:txBody>
      </p:sp>
    </p:spTree>
    <p:extLst>
      <p:ext uri="{BB962C8B-B14F-4D97-AF65-F5344CB8AC3E}">
        <p14:creationId xmlns:p14="http://schemas.microsoft.com/office/powerpoint/2010/main" val="3614903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smtClean="0"/>
              <a:t>60 sec(QA, Manual Testing, Automation Testing)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1148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Incedo Company Slide ">
  <p:cSld name="TITLE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9143988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-1987" y="4866038"/>
            <a:ext cx="357300" cy="273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 Only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5;p10"/>
          <p:cNvSpPr/>
          <p:nvPr userDrawn="1"/>
        </p:nvSpPr>
        <p:spPr>
          <a:xfrm>
            <a:off x="6390000" y="4964700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600" i="1" u="none" strike="noStrike" cap="none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Proprietary and confidential</a:t>
            </a:r>
            <a:endParaRPr sz="600" i="1" u="none" strike="noStrike" cap="none" dirty="0">
              <a:solidFill>
                <a:schemeClr val="bg1">
                  <a:lumMod val="65000"/>
                </a:schemeClr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6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0" name="Google Shape;57;p10"/>
          <p:cNvSpPr txBox="1">
            <a:spLocks noGrp="1"/>
          </p:cNvSpPr>
          <p:nvPr>
            <p:ph type="title"/>
          </p:nvPr>
        </p:nvSpPr>
        <p:spPr>
          <a:xfrm>
            <a:off x="306988" y="145775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200" b="1">
                <a:solidFill>
                  <a:srgbClr val="043365"/>
                </a:solidFill>
                <a:latin typeface="Montserrat" panose="00000500000000000000" pitchFamily="5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34225" y="4902250"/>
            <a:ext cx="357300" cy="273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AND_BODY_2_1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394484" y="92398"/>
            <a:ext cx="7315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aleway Thin"/>
              <a:buNone/>
              <a:defRPr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7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 1 1">
  <p:cSld name="Title Only 1 1 1 1">
    <p:bg>
      <p:bgPr>
        <a:solidFill>
          <a:srgbClr val="F3F3F3">
            <a:alpha val="61570"/>
          </a:srgb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5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5" name="Google Shape;95;p23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4023300" cy="3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2pPr>
            <a:lvl3pPr marL="1371600" lvl="2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3pPr>
            <a:lvl4pPr marL="1828800" lvl="3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4pPr>
            <a:lvl5pPr marL="2286000" lvl="4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5pPr>
            <a:lvl6pPr marL="2743200" lvl="5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6pPr>
            <a:lvl7pPr marL="3200400" lvl="6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7pPr>
            <a:lvl8pPr marL="3657600" lvl="7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8pPr>
            <a:lvl9pPr marL="4114800" lvl="8" indent="-31750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ubTitle" idx="2"/>
          </p:nvPr>
        </p:nvSpPr>
        <p:spPr>
          <a:xfrm>
            <a:off x="365751" y="4270248"/>
            <a:ext cx="4023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  <p:sp>
        <p:nvSpPr>
          <p:cNvPr id="10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6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/>
          <p:nvPr/>
        </p:nvSpPr>
        <p:spPr>
          <a:xfrm>
            <a:off x="3874785" y="4883550"/>
            <a:ext cx="2010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Proprietary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0" y="4901803"/>
            <a:ext cx="306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>
  <p:cSld name="Title Only 1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/>
          <p:cNvPicPr preferRelativeResize="0"/>
          <p:nvPr/>
        </p:nvPicPr>
        <p:blipFill rotWithShape="1">
          <a:blip r:embed="rId2">
            <a:alphaModFix/>
          </a:blip>
          <a:srcRect b="24115"/>
          <a:stretch/>
        </p:blipFill>
        <p:spPr>
          <a:xfrm>
            <a:off x="8314750" y="152413"/>
            <a:ext cx="676850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>
            <a:spLocks noGrp="1"/>
          </p:cNvSpPr>
          <p:nvPr>
            <p:ph type="title"/>
          </p:nvPr>
        </p:nvSpPr>
        <p:spPr>
          <a:xfrm>
            <a:off x="365760" y="-30480"/>
            <a:ext cx="7315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Calibri"/>
              <a:buNone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6" name="Google Shape;106;p25"/>
          <p:cNvSpPr/>
          <p:nvPr/>
        </p:nvSpPr>
        <p:spPr>
          <a:xfrm>
            <a:off x="6450422" y="4967391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Proprietary &amp; confidential</a:t>
            </a:r>
            <a:endParaRPr sz="800" b="0" i="0" u="none" strike="noStrike" cap="non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0" y="4883222"/>
            <a:ext cx="548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Incedo Company Slide " type="title">
  <p:cSld name="Title - Incedo Company Slide 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152" y="2306170"/>
            <a:ext cx="2093724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21022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">
  <p:cSld name="SubTitle 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b="24115"/>
          <a:stretch/>
        </p:blipFill>
        <p:spPr>
          <a:xfrm>
            <a:off x="8320818" y="105684"/>
            <a:ext cx="676850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937701" y="2059725"/>
            <a:ext cx="386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48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/>
          </p:nvPr>
        </p:nvSpPr>
        <p:spPr>
          <a:xfrm>
            <a:off x="1937705" y="2952779"/>
            <a:ext cx="3863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34225" y="4902250"/>
            <a:ext cx="357300" cy="273000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261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posal Title Slide Template">
  <p:cSld name="Proposal Title Slide Templa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 b="24115"/>
          <a:stretch/>
        </p:blipFill>
        <p:spPr>
          <a:xfrm>
            <a:off x="8320818" y="105684"/>
            <a:ext cx="676850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 flipH="1">
            <a:off x="6060625" y="1936175"/>
            <a:ext cx="2260200" cy="1489500"/>
          </a:xfrm>
          <a:prstGeom prst="snip1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400050" dist="66675" dir="5400000" algn="bl" rotWithShape="0">
              <a:srgbClr val="000000">
                <a:alpha val="2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1937701" y="2059725"/>
            <a:ext cx="386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48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2"/>
          </p:nvPr>
        </p:nvSpPr>
        <p:spPr>
          <a:xfrm>
            <a:off x="1937705" y="2952779"/>
            <a:ext cx="3863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34225" y="4902250"/>
            <a:ext cx="357300" cy="273000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2179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 b="24115"/>
          <a:stretch/>
        </p:blipFill>
        <p:spPr>
          <a:xfrm>
            <a:off x="8320818" y="105684"/>
            <a:ext cx="676850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-282416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27988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8412600" cy="33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52494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 subtitle">
  <p:cSld name="Title and body with subtitle">
    <p:bg>
      <p:bgPr>
        <a:solidFill>
          <a:srgbClr val="FFFFFF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 idx="2"/>
          </p:nvPr>
        </p:nvSpPr>
        <p:spPr>
          <a:xfrm>
            <a:off x="365760" y="786379"/>
            <a:ext cx="73152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Calibri"/>
              <a:buNone/>
              <a:defRPr sz="2000">
                <a:solidFill>
                  <a:srgbClr val="EF481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90514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 subtitle - reversed">
  <p:cSld name="Title and body with subtitle - reversed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365751" y="47244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title" idx="2"/>
          </p:nvPr>
        </p:nvSpPr>
        <p:spPr>
          <a:xfrm>
            <a:off x="365760" y="274320"/>
            <a:ext cx="73152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Calibri"/>
              <a:buNone/>
              <a:defRPr sz="1300">
                <a:solidFill>
                  <a:srgbClr val="EF481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45353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832400" y="1060704"/>
            <a:ext cx="3999900" cy="3416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57204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6390000" y="4964700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600" i="1" u="none" strike="noStrike" cap="none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Proprietary and confidential</a:t>
            </a:r>
            <a:endParaRPr sz="600" i="1" u="none" strike="noStrike" cap="none" dirty="0">
              <a:solidFill>
                <a:schemeClr val="bg1">
                  <a:lumMod val="65000"/>
                </a:schemeClr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6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306988" y="145775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200">
                <a:solidFill>
                  <a:srgbClr val="043365"/>
                </a:solidFill>
                <a:latin typeface="Montserrat" panose="00000500000000000000" pitchFamily="5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14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34441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311700" y="3621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311700" y="9144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Google Shape;6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89274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42602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8589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46145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type="blank">
  <p:cSld name="Agenda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7275" y="1821225"/>
            <a:ext cx="6586726" cy="33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4023300" cy="32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2"/>
          </p:nvPr>
        </p:nvSpPr>
        <p:spPr>
          <a:xfrm>
            <a:off x="365751" y="4270248"/>
            <a:ext cx="40233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34225" y="4902250"/>
            <a:ext cx="357300" cy="273000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31212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 Layout 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5299375" y="1600475"/>
            <a:ext cx="356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 idx="2"/>
          </p:nvPr>
        </p:nvSpPr>
        <p:spPr>
          <a:xfrm>
            <a:off x="5299375" y="2322700"/>
            <a:ext cx="3562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 idx="3"/>
          </p:nvPr>
        </p:nvSpPr>
        <p:spPr>
          <a:xfrm>
            <a:off x="6355525" y="4608678"/>
            <a:ext cx="25062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40773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 Layout 3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896601" y="3670275"/>
            <a:ext cx="423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2"/>
          </p:nvPr>
        </p:nvSpPr>
        <p:spPr>
          <a:xfrm>
            <a:off x="3896600" y="4393775"/>
            <a:ext cx="3562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24849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Incedo Company Slide " type="title">
  <p:cSld name="Title - Incedo Company Slide 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2152" y="2306170"/>
            <a:ext cx="2093724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7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96564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solidFill>
          <a:srgbClr val="FFFFF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7275" y="1821226"/>
            <a:ext cx="6586726" cy="33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8"/>
          <p:cNvSpPr txBox="1">
            <a:spLocks noGrp="1"/>
          </p:cNvSpPr>
          <p:nvPr>
            <p:ph type="title"/>
          </p:nvPr>
        </p:nvSpPr>
        <p:spPr>
          <a:xfrm>
            <a:off x="365760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Raleway Thin"/>
              <a:buNone/>
              <a:defRPr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8412600" cy="3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●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○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■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●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○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■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●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○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Roboto"/>
              <a:buChar char="■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title" idx="2"/>
          </p:nvPr>
        </p:nvSpPr>
        <p:spPr>
          <a:xfrm>
            <a:off x="365760" y="4270248"/>
            <a:ext cx="4023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Roboto"/>
              <a:buNone/>
              <a:defRPr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23" name="Google Shape;123;p28"/>
          <p:cNvPicPr preferRelativeResize="0"/>
          <p:nvPr/>
        </p:nvPicPr>
        <p:blipFill rotWithShape="1">
          <a:blip r:embed="rId3">
            <a:alphaModFix/>
          </a:blip>
          <a:srcRect b="24115"/>
          <a:stretch/>
        </p:blipFill>
        <p:spPr>
          <a:xfrm>
            <a:off x="8314750" y="152413"/>
            <a:ext cx="676850" cy="140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6966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solidFill>
          <a:srgbClr val="FFFFFF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9"/>
          <p:cNvPicPr preferRelativeResize="0"/>
          <p:nvPr/>
        </p:nvPicPr>
        <p:blipFill rotWithShape="1">
          <a:blip r:embed="rId2">
            <a:alphaModFix/>
          </a:blip>
          <a:srcRect b="24115"/>
          <a:stretch/>
        </p:blipFill>
        <p:spPr>
          <a:xfrm>
            <a:off x="8314750" y="152413"/>
            <a:ext cx="676850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9"/>
          <p:cNvSpPr txBox="1">
            <a:spLocks noGrp="1"/>
          </p:cNvSpPr>
          <p:nvPr>
            <p:ph type="title"/>
          </p:nvPr>
        </p:nvSpPr>
        <p:spPr>
          <a:xfrm>
            <a:off x="365760" y="274320"/>
            <a:ext cx="7315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Raleway Thin"/>
              <a:buNone/>
              <a:defRPr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9"/>
          <p:cNvSpPr/>
          <p:nvPr/>
        </p:nvSpPr>
        <p:spPr>
          <a:xfrm>
            <a:off x="6450422" y="4967391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Proprietary &amp; confidential</a:t>
            </a:r>
            <a:endParaRPr sz="800" b="0" i="0" u="none" strike="noStrike" cap="non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812389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">
  <p:cSld name="SubTitle 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0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0"/>
          <p:cNvSpPr txBox="1">
            <a:spLocks noGrp="1"/>
          </p:cNvSpPr>
          <p:nvPr>
            <p:ph type="title"/>
          </p:nvPr>
        </p:nvSpPr>
        <p:spPr>
          <a:xfrm>
            <a:off x="1937701" y="2059725"/>
            <a:ext cx="386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800"/>
              <a:buFont typeface="Calibri"/>
              <a:buNone/>
              <a:defRPr>
                <a:solidFill>
                  <a:srgbClr val="EF4815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title" idx="2"/>
          </p:nvPr>
        </p:nvSpPr>
        <p:spPr>
          <a:xfrm>
            <a:off x="1937705" y="2952779"/>
            <a:ext cx="3863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000" b="0"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sldNum" idx="12"/>
          </p:nvPr>
        </p:nvSpPr>
        <p:spPr>
          <a:xfrm>
            <a:off x="0" y="4889075"/>
            <a:ext cx="357300" cy="254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0825" y="85050"/>
            <a:ext cx="676856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6658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sldNum" idx="12"/>
          </p:nvPr>
        </p:nvSpPr>
        <p:spPr>
          <a:xfrm>
            <a:off x="0" y="485769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96023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2">
  <p:cSld name="1_Title and Content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 descr="A close up of a logo&#10;&#10;Description automatically generated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 rot="10800000">
            <a:off x="4165599" y="2343150"/>
            <a:ext cx="4978401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Ubuntu Light"/>
              <a:buNone/>
              <a:defRPr sz="36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sldNum" idx="12"/>
          </p:nvPr>
        </p:nvSpPr>
        <p:spPr>
          <a:xfrm>
            <a:off x="76200" y="483505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10819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3"/>
          <p:cNvSpPr txBox="1">
            <a:spLocks noGrp="1"/>
          </p:cNvSpPr>
          <p:nvPr>
            <p:ph type="body" idx="1"/>
          </p:nvPr>
        </p:nvSpPr>
        <p:spPr>
          <a:xfrm>
            <a:off x="96087" y="1095375"/>
            <a:ext cx="90456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33"/>
          <p:cNvSpPr txBox="1">
            <a:spLocks noGrp="1"/>
          </p:cNvSpPr>
          <p:nvPr>
            <p:ph type="ftr" idx="11"/>
          </p:nvPr>
        </p:nvSpPr>
        <p:spPr>
          <a:xfrm>
            <a:off x="2961848" y="454559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3"/>
          <p:cNvSpPr txBox="1">
            <a:spLocks noGrp="1"/>
          </p:cNvSpPr>
          <p:nvPr>
            <p:ph type="title"/>
          </p:nvPr>
        </p:nvSpPr>
        <p:spPr>
          <a:xfrm>
            <a:off x="96087" y="9"/>
            <a:ext cx="90456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3"/>
          <p:cNvSpPr/>
          <p:nvPr/>
        </p:nvSpPr>
        <p:spPr>
          <a:xfrm>
            <a:off x="3874758" y="4883546"/>
            <a:ext cx="12168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Proprietary &amp; Confidential</a:t>
            </a:r>
            <a:endParaRPr sz="1100"/>
          </a:p>
        </p:txBody>
      </p:sp>
      <p:sp>
        <p:nvSpPr>
          <p:cNvPr id="150" name="Google Shape;150;p33"/>
          <p:cNvSpPr/>
          <p:nvPr/>
        </p:nvSpPr>
        <p:spPr>
          <a:xfrm>
            <a:off x="0" y="4901803"/>
            <a:ext cx="2598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04335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 userDrawn="1">
  <p:cSld name="Title Only 1 1"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5;p10"/>
          <p:cNvSpPr/>
          <p:nvPr userDrawn="1"/>
        </p:nvSpPr>
        <p:spPr>
          <a:xfrm>
            <a:off x="6390000" y="4964700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600" i="1" u="none" strike="noStrike" cap="none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Proprietary and confidential</a:t>
            </a:r>
            <a:endParaRPr sz="600" i="1" u="none" strike="noStrike" cap="none" dirty="0">
              <a:solidFill>
                <a:schemeClr val="bg1">
                  <a:lumMod val="65000"/>
                </a:schemeClr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6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9" name="Google Shape;57;p10"/>
          <p:cNvSpPr txBox="1">
            <a:spLocks noGrp="1"/>
          </p:cNvSpPr>
          <p:nvPr>
            <p:ph type="title"/>
          </p:nvPr>
        </p:nvSpPr>
        <p:spPr>
          <a:xfrm>
            <a:off x="306988" y="145775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200" b="1">
                <a:solidFill>
                  <a:srgbClr val="043365"/>
                </a:solidFill>
                <a:latin typeface="Montserrat" panose="00000500000000000000" pitchFamily="5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280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 subtitle - reversed">
  <p:cSld name="Title and body with subtitle - reversed"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6"/>
          <p:cNvSpPr txBox="1">
            <a:spLocks noGrp="1"/>
          </p:cNvSpPr>
          <p:nvPr>
            <p:ph type="title"/>
          </p:nvPr>
        </p:nvSpPr>
        <p:spPr>
          <a:xfrm>
            <a:off x="365760" y="472440"/>
            <a:ext cx="73152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Raleway Thin"/>
              <a:buNone/>
              <a:defRPr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6"/>
          <p:cNvSpPr txBox="1">
            <a:spLocks noGrp="1"/>
          </p:cNvSpPr>
          <p:nvPr>
            <p:ph type="title" idx="2"/>
          </p:nvPr>
        </p:nvSpPr>
        <p:spPr>
          <a:xfrm>
            <a:off x="365760" y="274320"/>
            <a:ext cx="7315200" cy="33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pic>
        <p:nvPicPr>
          <p:cNvPr id="164" name="Google Shape;164;p36"/>
          <p:cNvPicPr preferRelativeResize="0"/>
          <p:nvPr/>
        </p:nvPicPr>
        <p:blipFill rotWithShape="1">
          <a:blip r:embed="rId2">
            <a:alphaModFix/>
          </a:blip>
          <a:srcRect b="24115"/>
          <a:stretch/>
        </p:blipFill>
        <p:spPr>
          <a:xfrm>
            <a:off x="8314750" y="152412"/>
            <a:ext cx="676850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6"/>
          <p:cNvSpPr/>
          <p:nvPr/>
        </p:nvSpPr>
        <p:spPr>
          <a:xfrm>
            <a:off x="6450422" y="4967391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Proprietary </a:t>
            </a: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&amp;</a:t>
            </a:r>
            <a:r>
              <a:rPr lang="en" sz="80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confidential</a:t>
            </a:r>
            <a:endParaRPr sz="800" i="0" u="none" strike="noStrike" cap="non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13657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65760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8412600" cy="3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56753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852110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6" Type="http://schemas.openxmlformats.org/officeDocument/2006/relationships/hyperlink" Target="api_testing.xlsx" TargetMode="External"/><Relationship Id="rId5" Type="http://schemas.openxmlformats.org/officeDocument/2006/relationships/hyperlink" Target="user_dashboard.xlsx" TargetMode="External"/><Relationship Id="rId4" Type="http://schemas.openxmlformats.org/officeDocument/2006/relationships/hyperlink" Target="autherization.xlsx" TargetMode="External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test-output/index.html" TargetMode="External"/><Relationship Id="rId3" Type="http://schemas.openxmlformats.org/officeDocument/2006/relationships/image" Target="../media/image41.png"/><Relationship Id="rId7" Type="http://schemas.openxmlformats.org/officeDocument/2006/relationships/hyperlink" Target="https://sonarcloud.io/summary/new_code?id=Shrivis_4WC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sonarcloud.io/summary/new_code?id=Shrivis_4WCP" TargetMode="External"/><Relationship Id="rId3" Type="http://schemas.openxmlformats.org/officeDocument/2006/relationships/hyperlink" Target="product_backlog.xlsx" TargetMode="External"/><Relationship Id="rId7" Type="http://schemas.openxmlformats.org/officeDocument/2006/relationships/hyperlink" Target="manual_testingxlsx.xlsx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api_testing.xlsx" TargetMode="External"/><Relationship Id="rId11" Type="http://schemas.microsoft.com/office/2007/relationships/hdphoto" Target="../media/hdphoto2.wdp"/><Relationship Id="rId5" Type="http://schemas.openxmlformats.org/officeDocument/2006/relationships/hyperlink" Target="wireframe.pdf" TargetMode="External"/><Relationship Id="rId10" Type="http://schemas.openxmlformats.org/officeDocument/2006/relationships/image" Target="../media/image31.png"/><Relationship Id="rId4" Type="http://schemas.openxmlformats.org/officeDocument/2006/relationships/hyperlink" Target="erd.svg" TargetMode="External"/><Relationship Id="rId9" Type="http://schemas.openxmlformats.org/officeDocument/2006/relationships/hyperlink" Target="test-output/index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7"/>
          <p:cNvSpPr txBox="1"/>
          <p:nvPr/>
        </p:nvSpPr>
        <p:spPr>
          <a:xfrm>
            <a:off x="2176878" y="2104859"/>
            <a:ext cx="4727414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smtClean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STAR APP</a:t>
            </a:r>
            <a:endParaRPr sz="2800" b="1" dirty="0">
              <a:solidFill>
                <a:schemeClr val="bg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80046" y="2792813"/>
            <a:ext cx="12170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400"/>
            </a:pPr>
            <a:r>
              <a:rPr lang="en-IN" sz="1100" dirty="0" smtClean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March 14, 2023</a:t>
            </a:r>
            <a:endParaRPr lang="en-IN" sz="1100" dirty="0">
              <a:solidFill>
                <a:schemeClr val="bg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96" b="21923"/>
          <a:stretch/>
        </p:blipFill>
        <p:spPr>
          <a:xfrm>
            <a:off x="7466417" y="55002"/>
            <a:ext cx="1677583" cy="5293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Manual Testing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ontserrat" panose="00000500000000000000" pitchFamily="50" charset="0"/>
              <a:sym typeface="Trebuchet MS"/>
            </a:endParaRPr>
          </a:p>
        </p:txBody>
      </p:sp>
      <p:sp>
        <p:nvSpPr>
          <p:cNvPr id="18" name="Snip Single Corner Rectangle 17"/>
          <p:cNvSpPr/>
          <p:nvPr/>
        </p:nvSpPr>
        <p:spPr>
          <a:xfrm>
            <a:off x="306988" y="760311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" name="Google Shape;292;p40"/>
          <p:cNvSpPr txBox="1"/>
          <p:nvPr/>
        </p:nvSpPr>
        <p:spPr>
          <a:xfrm>
            <a:off x="389830" y="877095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noProof="0" dirty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User Authorization and Authentication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2" name="Snip Single Corner Rectangle 21"/>
          <p:cNvSpPr/>
          <p:nvPr/>
        </p:nvSpPr>
        <p:spPr>
          <a:xfrm>
            <a:off x="306988" y="2965470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Snip Single Corner Rectangle 24"/>
          <p:cNvSpPr/>
          <p:nvPr/>
        </p:nvSpPr>
        <p:spPr>
          <a:xfrm>
            <a:off x="4674634" y="760311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" name="Snip Single Corner Rectangle 25"/>
          <p:cNvSpPr/>
          <p:nvPr/>
        </p:nvSpPr>
        <p:spPr>
          <a:xfrm>
            <a:off x="4674634" y="2965470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" name="Google Shape;292;p40"/>
          <p:cNvSpPr txBox="1"/>
          <p:nvPr/>
        </p:nvSpPr>
        <p:spPr>
          <a:xfrm>
            <a:off x="4782777" y="877095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600"/>
              <a:defRPr/>
            </a:pPr>
            <a:r>
              <a:rPr lang="en-US" sz="1200" b="1" dirty="0" smtClean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User Dashboard</a:t>
            </a:r>
            <a:endParaRPr lang="en-US" sz="1200" b="1" dirty="0">
              <a:solidFill>
                <a:srgbClr val="323232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2;p40"/>
          <p:cNvSpPr txBox="1"/>
          <p:nvPr/>
        </p:nvSpPr>
        <p:spPr>
          <a:xfrm>
            <a:off x="389830" y="3096670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600"/>
              <a:defRPr/>
            </a:pPr>
            <a:r>
              <a:rPr lang="en-US" sz="1200" b="1" dirty="0" smtClean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Backend APIs</a:t>
            </a:r>
            <a:endParaRPr lang="en-US" sz="1200" b="1" dirty="0">
              <a:solidFill>
                <a:srgbClr val="323232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92;p40"/>
          <p:cNvSpPr txBox="1"/>
          <p:nvPr/>
        </p:nvSpPr>
        <p:spPr>
          <a:xfrm>
            <a:off x="4782777" y="3096670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defTabSz="914400" eaLnBrk="1" fontAlgn="auto" latinLnBrk="0" hangingPunct="1">
              <a:buSzPts val="1600"/>
              <a:buFont typeface="Arial"/>
              <a:buNone/>
              <a:tabLst/>
              <a:defRPr/>
            </a:pPr>
            <a:r>
              <a:rPr lang="en-US" sz="1200" b="1" dirty="0" smtClean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Summary</a:t>
            </a:r>
            <a:endParaRPr lang="en-US" sz="1200" b="1" dirty="0">
              <a:solidFill>
                <a:srgbClr val="323232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 dirty="0"/>
          </a:p>
        </p:txBody>
      </p:sp>
      <p:grpSp>
        <p:nvGrpSpPr>
          <p:cNvPr id="6" name="Group 5"/>
          <p:cNvGrpSpPr/>
          <p:nvPr/>
        </p:nvGrpSpPr>
        <p:grpSpPr>
          <a:xfrm>
            <a:off x="3957175" y="2252090"/>
            <a:ext cx="554220" cy="478216"/>
            <a:chOff x="3954727" y="2318777"/>
            <a:chExt cx="554220" cy="478216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40" r="27124"/>
            <a:stretch/>
          </p:blipFill>
          <p:spPr>
            <a:xfrm>
              <a:off x="4048820" y="2318777"/>
              <a:ext cx="275484" cy="283447"/>
            </a:xfrm>
            <a:prstGeom prst="rect">
              <a:avLst/>
            </a:prstGeom>
          </p:spPr>
        </p:pic>
        <p:sp>
          <p:nvSpPr>
            <p:cNvPr id="34" name="Google Shape;493;p44"/>
            <p:cNvSpPr txBox="1"/>
            <p:nvPr/>
          </p:nvSpPr>
          <p:spPr>
            <a:xfrm>
              <a:off x="3954727" y="2473858"/>
              <a:ext cx="554220" cy="32313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-IN" sz="900" dirty="0" smtClean="0">
                  <a:latin typeface="Montserrat" panose="00000500000000000000" pitchFamily="50" charset="0"/>
                  <a:ea typeface="Calibri"/>
                  <a:cs typeface="Calibri"/>
                  <a:sym typeface="Calibri"/>
                  <a:hlinkClick r:id="rId4" action="ppaction://hlinkfile"/>
                </a:rPr>
                <a:t>Open</a:t>
              </a:r>
              <a:endParaRPr lang="en-IN" sz="900" dirty="0">
                <a:latin typeface="Montserrat" panose="00000500000000000000" pitchFamily="50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317477" y="2246765"/>
            <a:ext cx="554220" cy="478216"/>
            <a:chOff x="3954727" y="2318777"/>
            <a:chExt cx="554220" cy="478216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40" r="27124"/>
            <a:stretch/>
          </p:blipFill>
          <p:spPr>
            <a:xfrm>
              <a:off x="4048820" y="2318777"/>
              <a:ext cx="275484" cy="283447"/>
            </a:xfrm>
            <a:prstGeom prst="rect">
              <a:avLst/>
            </a:prstGeom>
          </p:spPr>
        </p:pic>
        <p:sp>
          <p:nvSpPr>
            <p:cNvPr id="37" name="Google Shape;493;p44"/>
            <p:cNvSpPr txBox="1"/>
            <p:nvPr/>
          </p:nvSpPr>
          <p:spPr>
            <a:xfrm>
              <a:off x="3954727" y="2473858"/>
              <a:ext cx="554220" cy="32313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-IN" sz="900" dirty="0" smtClean="0">
                  <a:latin typeface="Montserrat" panose="00000500000000000000" pitchFamily="50" charset="0"/>
                  <a:ea typeface="Calibri"/>
                  <a:cs typeface="Calibri"/>
                  <a:sym typeface="Calibri"/>
                  <a:hlinkClick r:id="rId5" action="ppaction://hlinkfile"/>
                </a:rPr>
                <a:t>Open</a:t>
              </a:r>
              <a:endParaRPr lang="en-IN" sz="900" dirty="0">
                <a:latin typeface="Montserrat" panose="00000500000000000000" pitchFamily="50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957175" y="4497644"/>
            <a:ext cx="554220" cy="478216"/>
            <a:chOff x="3954727" y="2318777"/>
            <a:chExt cx="554220" cy="478216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40" r="27124"/>
            <a:stretch/>
          </p:blipFill>
          <p:spPr>
            <a:xfrm>
              <a:off x="4048820" y="2318777"/>
              <a:ext cx="275484" cy="283447"/>
            </a:xfrm>
            <a:prstGeom prst="rect">
              <a:avLst/>
            </a:prstGeom>
          </p:spPr>
        </p:pic>
        <p:sp>
          <p:nvSpPr>
            <p:cNvPr id="41" name="Google Shape;493;p44"/>
            <p:cNvSpPr txBox="1"/>
            <p:nvPr/>
          </p:nvSpPr>
          <p:spPr>
            <a:xfrm>
              <a:off x="3954727" y="2473858"/>
              <a:ext cx="554220" cy="32313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-IN" sz="900" dirty="0" smtClean="0">
                  <a:latin typeface="Montserrat" panose="00000500000000000000" pitchFamily="50" charset="0"/>
                  <a:ea typeface="Calibri"/>
                  <a:cs typeface="Calibri"/>
                  <a:sym typeface="Calibri"/>
                  <a:hlinkClick r:id="rId6" action="ppaction://hlinkfile"/>
                </a:rPr>
                <a:t>Open</a:t>
              </a:r>
              <a:endParaRPr lang="en-IN" sz="900" dirty="0">
                <a:latin typeface="Montserrat" panose="00000500000000000000" pitchFamily="50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292;p40"/>
          <p:cNvSpPr txBox="1"/>
          <p:nvPr/>
        </p:nvSpPr>
        <p:spPr>
          <a:xfrm>
            <a:off x="4782777" y="3333319"/>
            <a:ext cx="4088920" cy="156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Aft>
                <a:spcPts val="500"/>
              </a:spcAft>
              <a:buSzPts val="1600"/>
              <a:defRPr/>
            </a:pPr>
            <a:r>
              <a:rPr lang="en-US" sz="1000" b="1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Testing Methods</a:t>
            </a:r>
            <a:br>
              <a:rPr lang="en-US" sz="1000" b="1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Integration and system testing(Black Box)</a:t>
            </a:r>
          </a:p>
          <a:p>
            <a:pPr>
              <a:spcAft>
                <a:spcPts val="500"/>
              </a:spcAft>
              <a:buSzPts val="1600"/>
              <a:defRPr/>
            </a:pPr>
            <a:r>
              <a:rPr lang="en-US" sz="1000" b="1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Effectiveness</a:t>
            </a: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We found that are system was responding as per the </a:t>
            </a: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requirements</a:t>
            </a:r>
          </a:p>
          <a:p>
            <a:pPr>
              <a:spcAft>
                <a:spcPts val="500"/>
              </a:spcAft>
              <a:buSzPts val="1600"/>
              <a:defRPr/>
            </a:pPr>
            <a:r>
              <a:rPr lang="en-US" sz="1000" b="1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Test Cases</a:t>
            </a:r>
            <a:br>
              <a:rPr lang="en-US" sz="1000" b="1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Total test cases: 28</a:t>
            </a:r>
            <a:b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Focus: Data input, storage and retrieval, systems ability to validate &amp; process</a:t>
            </a:r>
            <a:endParaRPr lang="en-US"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US" sz="1050" b="1" dirty="0" smtClean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Personal Takeaway</a:t>
            </a: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Positive: It is less </a:t>
            </a: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complex, and doesn’t require any prior set-up</a:t>
            </a:r>
            <a:r>
              <a:rPr lang="en-US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US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Negative: takes a lot of time to build </a:t>
            </a: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test cases and perform testing</a:t>
            </a:r>
            <a:endParaRPr lang="en-US"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489" y="1114937"/>
            <a:ext cx="3396914" cy="15228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2943" y="1114937"/>
            <a:ext cx="3429638" cy="15145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419" y="3359826"/>
            <a:ext cx="3382654" cy="151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3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Automated Testing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043364"/>
              </a:solidFill>
              <a:effectLst/>
              <a:uLnTx/>
              <a:uFillTx/>
              <a:latin typeface="Montserrat" panose="00000500000000000000" pitchFamily="50" charset="0"/>
              <a:cs typeface="Arial"/>
              <a:sym typeface="Trebuchet MS"/>
            </a:endParaRPr>
          </a:p>
        </p:txBody>
      </p:sp>
      <p:sp>
        <p:nvSpPr>
          <p:cNvPr id="18" name="Snip Single Corner Rectangle 17"/>
          <p:cNvSpPr/>
          <p:nvPr/>
        </p:nvSpPr>
        <p:spPr>
          <a:xfrm>
            <a:off x="306988" y="760311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" name="Google Shape;292;p40"/>
          <p:cNvSpPr txBox="1"/>
          <p:nvPr/>
        </p:nvSpPr>
        <p:spPr>
          <a:xfrm>
            <a:off x="389830" y="877095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TestNG</a:t>
            </a:r>
            <a:r>
              <a:rPr kumimoji="0" lang="en-US" sz="1200" b="1" i="0" u="none" strike="noStrike" kern="0" cap="none" spc="0" normalizeH="0" noProof="0" dirty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Report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2" name="Snip Single Corner Rectangle 21"/>
          <p:cNvSpPr/>
          <p:nvPr/>
        </p:nvSpPr>
        <p:spPr>
          <a:xfrm>
            <a:off x="306988" y="2965470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Snip Single Corner Rectangle 24"/>
          <p:cNvSpPr/>
          <p:nvPr/>
        </p:nvSpPr>
        <p:spPr>
          <a:xfrm>
            <a:off x="4674634" y="760311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" name="Snip Single Corner Rectangle 25"/>
          <p:cNvSpPr/>
          <p:nvPr/>
        </p:nvSpPr>
        <p:spPr>
          <a:xfrm>
            <a:off x="4674634" y="2965470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" name="Google Shape;292;p40"/>
          <p:cNvSpPr txBox="1"/>
          <p:nvPr/>
        </p:nvSpPr>
        <p:spPr>
          <a:xfrm>
            <a:off x="4782777" y="877095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600"/>
              <a:defRPr/>
            </a:pPr>
            <a:r>
              <a:rPr lang="en-US" sz="1200" b="1" dirty="0" smtClean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Selenium and TestNG summary</a:t>
            </a:r>
            <a:endParaRPr lang="en-US" sz="1200" b="1" dirty="0">
              <a:solidFill>
                <a:srgbClr val="323232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2;p40"/>
          <p:cNvSpPr txBox="1"/>
          <p:nvPr/>
        </p:nvSpPr>
        <p:spPr>
          <a:xfrm>
            <a:off x="389830" y="3096670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600"/>
              <a:defRPr/>
            </a:pPr>
            <a:r>
              <a:rPr lang="en-US" sz="1200" b="1" dirty="0" smtClean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Sonar Cloud Report</a:t>
            </a:r>
            <a:endParaRPr lang="en-US" sz="1200" b="1" dirty="0">
              <a:solidFill>
                <a:srgbClr val="323232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92;p40"/>
          <p:cNvSpPr txBox="1"/>
          <p:nvPr/>
        </p:nvSpPr>
        <p:spPr>
          <a:xfrm>
            <a:off x="4782777" y="3096670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defTabSz="914400" eaLnBrk="1" fontAlgn="auto" latinLnBrk="0" hangingPunct="1">
              <a:buSzPts val="1600"/>
              <a:buFont typeface="Arial"/>
              <a:buNone/>
              <a:tabLst/>
              <a:defRPr/>
            </a:pPr>
            <a:r>
              <a:rPr lang="en-US" sz="1200" b="1" dirty="0" smtClean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Sonar Cloud Summary</a:t>
            </a:r>
            <a:endParaRPr lang="en-US" sz="1200" b="1" dirty="0">
              <a:solidFill>
                <a:srgbClr val="323232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91" y="3324471"/>
            <a:ext cx="3380481" cy="16149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90" y="1131706"/>
            <a:ext cx="3380482" cy="16045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977" y="2190395"/>
            <a:ext cx="550864" cy="28964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766" y="4321899"/>
            <a:ext cx="332497" cy="332497"/>
          </a:xfrm>
          <a:prstGeom prst="rect">
            <a:avLst/>
          </a:prstGeom>
        </p:spPr>
      </p:pic>
      <p:sp>
        <p:nvSpPr>
          <p:cNvPr id="44" name="Google Shape;292;p40"/>
          <p:cNvSpPr txBox="1"/>
          <p:nvPr/>
        </p:nvSpPr>
        <p:spPr>
          <a:xfrm>
            <a:off x="3826318" y="4655686"/>
            <a:ext cx="764190" cy="363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SzPts val="1600"/>
              <a:defRPr/>
            </a:pPr>
            <a:r>
              <a:rPr lang="en-US" sz="7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Sonar Cloud</a:t>
            </a:r>
          </a:p>
          <a:p>
            <a:pPr algn="ctr">
              <a:buSzPts val="1600"/>
              <a:defRPr/>
            </a:pPr>
            <a:r>
              <a:rPr lang="en-US" sz="900" dirty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7"/>
              </a:rPr>
              <a:t>Open</a:t>
            </a: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226283"/>
              </p:ext>
            </p:extLst>
          </p:nvPr>
        </p:nvGraphicFramePr>
        <p:xfrm>
          <a:off x="4884853" y="1188925"/>
          <a:ext cx="3716603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23991">
                  <a:extLst>
                    <a:ext uri="{9D8B030D-6E8A-4147-A177-3AD203B41FA5}">
                      <a16:colId xmlns:a16="http://schemas.microsoft.com/office/drawing/2014/main" val="515673253"/>
                    </a:ext>
                  </a:extLst>
                </a:gridCol>
                <a:gridCol w="792612">
                  <a:extLst>
                    <a:ext uri="{9D8B030D-6E8A-4147-A177-3AD203B41FA5}">
                      <a16:colId xmlns:a16="http://schemas.microsoft.com/office/drawing/2014/main" val="1891166897"/>
                    </a:ext>
                  </a:extLst>
                </a:gridCol>
              </a:tblGrid>
              <a:tr h="238726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Browsers Tested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3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563669"/>
                  </a:ext>
                </a:extLst>
              </a:tr>
              <a:tr h="238726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Thread Count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3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864653"/>
                  </a:ext>
                </a:extLst>
              </a:tr>
              <a:tr h="238726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Test Suites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1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84096"/>
                  </a:ext>
                </a:extLst>
              </a:tr>
              <a:tr h="238726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Total test cases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24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448773"/>
                  </a:ext>
                </a:extLst>
              </a:tr>
              <a:tr h="238726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Passed test cases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15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006432"/>
                  </a:ext>
                </a:extLst>
              </a:tr>
              <a:tr h="238726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Failed test cases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9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072629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226268"/>
              </p:ext>
            </p:extLst>
          </p:nvPr>
        </p:nvGraphicFramePr>
        <p:xfrm>
          <a:off x="4899843" y="3444870"/>
          <a:ext cx="3701613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12197">
                  <a:extLst>
                    <a:ext uri="{9D8B030D-6E8A-4147-A177-3AD203B41FA5}">
                      <a16:colId xmlns:a16="http://schemas.microsoft.com/office/drawing/2014/main" val="1704918333"/>
                    </a:ext>
                  </a:extLst>
                </a:gridCol>
                <a:gridCol w="789416">
                  <a:extLst>
                    <a:ext uri="{9D8B030D-6E8A-4147-A177-3AD203B41FA5}">
                      <a16:colId xmlns:a16="http://schemas.microsoft.com/office/drawing/2014/main" val="2835248104"/>
                    </a:ext>
                  </a:extLst>
                </a:gridCol>
              </a:tblGrid>
              <a:tr h="213659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Blocker issues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u="none" strike="noStrike" cap="none" dirty="0" smtClean="0">
                          <a:sym typeface="Arial"/>
                        </a:rPr>
                        <a:t>1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500441"/>
                  </a:ext>
                </a:extLst>
              </a:tr>
              <a:tr h="213659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Minor issues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u="none" strike="noStrike" cap="none" dirty="0" smtClean="0">
                          <a:sym typeface="Arial"/>
                        </a:rPr>
                        <a:t>55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602514"/>
                  </a:ext>
                </a:extLst>
              </a:tr>
              <a:tr h="213659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Critical issues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0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892224"/>
                  </a:ext>
                </a:extLst>
              </a:tr>
              <a:tr h="213659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Major issues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0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726543"/>
                  </a:ext>
                </a:extLst>
              </a:tr>
              <a:tr h="213659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Unresolved issues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56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428372"/>
                  </a:ext>
                </a:extLst>
              </a:tr>
              <a:tr h="213659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Resolved issues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16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077032"/>
                  </a:ext>
                </a:extLst>
              </a:tr>
            </a:tbl>
          </a:graphicData>
        </a:graphic>
      </p:graphicFrame>
      <p:sp>
        <p:nvSpPr>
          <p:cNvPr id="20" name="Google Shape;292;p40"/>
          <p:cNvSpPr txBox="1"/>
          <p:nvPr/>
        </p:nvSpPr>
        <p:spPr>
          <a:xfrm>
            <a:off x="3805335" y="2402366"/>
            <a:ext cx="764190" cy="363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SzPts val="1600"/>
              <a:defRPr/>
            </a:pPr>
            <a:r>
              <a:rPr lang="en-US" sz="7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TestNG</a:t>
            </a:r>
          </a:p>
          <a:p>
            <a:pPr algn="ctr">
              <a:buSzPts val="1600"/>
              <a:defRPr/>
            </a:pPr>
            <a:r>
              <a:rPr lang="en-US" sz="900" dirty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8" action="ppaction://hlinkfile"/>
              </a:rPr>
              <a:t>Open</a:t>
            </a: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672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972" y="1504693"/>
            <a:ext cx="545809" cy="54580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98" y="2973508"/>
            <a:ext cx="549640" cy="54964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49" y="1509441"/>
            <a:ext cx="545890" cy="54589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106399" y="2522375"/>
            <a:ext cx="7100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1223747" y="2217575"/>
            <a:ext cx="202434" cy="414528"/>
            <a:chOff x="2348484" y="640080"/>
            <a:chExt cx="734568" cy="1504188"/>
          </a:xfrm>
        </p:grpSpPr>
        <p:grpSp>
          <p:nvGrpSpPr>
            <p:cNvPr id="6" name="Group 5"/>
            <p:cNvGrpSpPr/>
            <p:nvPr/>
          </p:nvGrpSpPr>
          <p:grpSpPr>
            <a:xfrm>
              <a:off x="2348484" y="1409700"/>
              <a:ext cx="734568" cy="734568"/>
              <a:chOff x="2324100" y="306324"/>
              <a:chExt cx="734568" cy="734568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2511552" y="493776"/>
                <a:ext cx="359664" cy="359664"/>
              </a:xfrm>
              <a:prstGeom prst="ellipse">
                <a:avLst/>
              </a:prstGeom>
              <a:solidFill>
                <a:srgbClr val="04336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447544" y="429768"/>
                <a:ext cx="487680" cy="487680"/>
              </a:xfrm>
              <a:prstGeom prst="ellipse">
                <a:avLst/>
              </a:prstGeom>
              <a:noFill/>
              <a:ln w="6350">
                <a:solidFill>
                  <a:srgbClr val="0433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324100" y="306324"/>
                <a:ext cx="734568" cy="734568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10" name="Straight Connector 9"/>
            <p:cNvCxnSpPr>
              <a:stCxn id="9" idx="0"/>
            </p:cNvCxnSpPr>
            <p:nvPr/>
          </p:nvCxnSpPr>
          <p:spPr>
            <a:xfrm flipV="1">
              <a:off x="2715768" y="640080"/>
              <a:ext cx="15240" cy="769620"/>
            </a:xfrm>
            <a:prstGeom prst="line">
              <a:avLst/>
            </a:prstGeom>
            <a:ln w="6350">
              <a:solidFill>
                <a:srgbClr val="04336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454601" y="2424060"/>
            <a:ext cx="202434" cy="413237"/>
            <a:chOff x="2348484" y="1409700"/>
            <a:chExt cx="734568" cy="1499504"/>
          </a:xfrm>
        </p:grpSpPr>
        <p:grpSp>
          <p:nvGrpSpPr>
            <p:cNvPr id="15" name="Group 14"/>
            <p:cNvGrpSpPr/>
            <p:nvPr/>
          </p:nvGrpSpPr>
          <p:grpSpPr>
            <a:xfrm>
              <a:off x="2348484" y="1409700"/>
              <a:ext cx="734568" cy="734568"/>
              <a:chOff x="2324100" y="306324"/>
              <a:chExt cx="734568" cy="734568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2511552" y="493776"/>
                <a:ext cx="359664" cy="359664"/>
              </a:xfrm>
              <a:prstGeom prst="ellipse">
                <a:avLst/>
              </a:prstGeom>
              <a:solidFill>
                <a:srgbClr val="04336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2447544" y="429768"/>
                <a:ext cx="487680" cy="487680"/>
              </a:xfrm>
              <a:prstGeom prst="ellipse">
                <a:avLst/>
              </a:prstGeom>
              <a:noFill/>
              <a:ln w="6350">
                <a:solidFill>
                  <a:srgbClr val="0433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2324100" y="306324"/>
                <a:ext cx="734568" cy="734568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16" name="Straight Connector 15"/>
            <p:cNvCxnSpPr>
              <a:stCxn id="19" idx="4"/>
            </p:cNvCxnSpPr>
            <p:nvPr/>
          </p:nvCxnSpPr>
          <p:spPr>
            <a:xfrm>
              <a:off x="2715768" y="2144268"/>
              <a:ext cx="0" cy="764936"/>
            </a:xfrm>
            <a:prstGeom prst="line">
              <a:avLst/>
            </a:prstGeom>
            <a:ln w="6350">
              <a:solidFill>
                <a:srgbClr val="04336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911471" y="2430933"/>
            <a:ext cx="202434" cy="413237"/>
            <a:chOff x="2348484" y="1409700"/>
            <a:chExt cx="734568" cy="1499504"/>
          </a:xfrm>
        </p:grpSpPr>
        <p:grpSp>
          <p:nvGrpSpPr>
            <p:cNvPr id="24" name="Group 23"/>
            <p:cNvGrpSpPr/>
            <p:nvPr/>
          </p:nvGrpSpPr>
          <p:grpSpPr>
            <a:xfrm>
              <a:off x="2348484" y="1409700"/>
              <a:ext cx="734568" cy="734568"/>
              <a:chOff x="2324100" y="306324"/>
              <a:chExt cx="734568" cy="73456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2511552" y="493776"/>
                <a:ext cx="359664" cy="359664"/>
              </a:xfrm>
              <a:prstGeom prst="ellipse">
                <a:avLst/>
              </a:prstGeom>
              <a:solidFill>
                <a:srgbClr val="04336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447544" y="429768"/>
                <a:ext cx="487680" cy="487680"/>
              </a:xfrm>
              <a:prstGeom prst="ellipse">
                <a:avLst/>
              </a:prstGeom>
              <a:noFill/>
              <a:ln w="6350">
                <a:solidFill>
                  <a:srgbClr val="0433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324100" y="306324"/>
                <a:ext cx="734568" cy="734568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25" name="Straight Connector 24"/>
            <p:cNvCxnSpPr>
              <a:stCxn id="28" idx="4"/>
            </p:cNvCxnSpPr>
            <p:nvPr/>
          </p:nvCxnSpPr>
          <p:spPr>
            <a:xfrm>
              <a:off x="2715768" y="2144268"/>
              <a:ext cx="0" cy="764936"/>
            </a:xfrm>
            <a:prstGeom prst="line">
              <a:avLst/>
            </a:prstGeom>
            <a:ln w="6350">
              <a:solidFill>
                <a:srgbClr val="04336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5584238" y="2217575"/>
            <a:ext cx="202434" cy="414528"/>
            <a:chOff x="2348484" y="640080"/>
            <a:chExt cx="734568" cy="1504188"/>
          </a:xfrm>
        </p:grpSpPr>
        <p:grpSp>
          <p:nvGrpSpPr>
            <p:cNvPr id="38" name="Group 37"/>
            <p:cNvGrpSpPr/>
            <p:nvPr/>
          </p:nvGrpSpPr>
          <p:grpSpPr>
            <a:xfrm>
              <a:off x="2348484" y="1409700"/>
              <a:ext cx="734568" cy="734568"/>
              <a:chOff x="2324100" y="306324"/>
              <a:chExt cx="734568" cy="734568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2511552" y="493776"/>
                <a:ext cx="359664" cy="359664"/>
              </a:xfrm>
              <a:prstGeom prst="ellipse">
                <a:avLst/>
              </a:prstGeom>
              <a:solidFill>
                <a:srgbClr val="04336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447544" y="429768"/>
                <a:ext cx="487680" cy="487680"/>
              </a:xfrm>
              <a:prstGeom prst="ellipse">
                <a:avLst/>
              </a:prstGeom>
              <a:noFill/>
              <a:ln w="6350">
                <a:solidFill>
                  <a:srgbClr val="0433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324100" y="306324"/>
                <a:ext cx="734568" cy="734568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39" name="Straight Connector 38"/>
            <p:cNvCxnSpPr>
              <a:stCxn id="42" idx="0"/>
            </p:cNvCxnSpPr>
            <p:nvPr/>
          </p:nvCxnSpPr>
          <p:spPr>
            <a:xfrm flipV="1">
              <a:off x="2715768" y="640080"/>
              <a:ext cx="15240" cy="769620"/>
            </a:xfrm>
            <a:prstGeom prst="line">
              <a:avLst/>
            </a:prstGeom>
            <a:ln w="6350">
              <a:solidFill>
                <a:srgbClr val="04336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Google Shape;837;p55"/>
          <p:cNvSpPr txBox="1"/>
          <p:nvPr/>
        </p:nvSpPr>
        <p:spPr>
          <a:xfrm>
            <a:off x="5955782" y="1474527"/>
            <a:ext cx="1860864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Cloud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We could increase our scalability by moving to the cloud</a:t>
            </a:r>
          </a:p>
        </p:txBody>
      </p:sp>
      <p:sp>
        <p:nvSpPr>
          <p:cNvPr id="53" name="Google Shape;837;p55"/>
          <p:cNvSpPr txBox="1"/>
          <p:nvPr/>
        </p:nvSpPr>
        <p:spPr>
          <a:xfrm>
            <a:off x="1595291" y="1474527"/>
            <a:ext cx="1786907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Single Sign On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Provide single sign on feature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837;p55"/>
          <p:cNvSpPr txBox="1"/>
          <p:nvPr/>
        </p:nvSpPr>
        <p:spPr>
          <a:xfrm>
            <a:off x="1223747" y="2977032"/>
            <a:ext cx="2007190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MS Dynamics integration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algn="r">
              <a:buSzPts val="1600"/>
              <a:defRPr/>
            </a:pPr>
            <a:r>
              <a:rPr lang="en-GB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We are looking to integrate Microsoft Dynamics to streamline data management</a:t>
            </a:r>
            <a:endParaRPr lang="en-US" sz="8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838;p55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143" y="2983148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837;p55"/>
          <p:cNvSpPr txBox="1"/>
          <p:nvPr/>
        </p:nvSpPr>
        <p:spPr>
          <a:xfrm>
            <a:off x="4929162" y="2977032"/>
            <a:ext cx="2819981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Analytics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Generate more in-depth reports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Provide Visualization for Managers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7712155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Future Scope</a:t>
            </a:r>
            <a:endParaRPr lang="en-US" sz="2200" b="1" dirty="0">
              <a:solidFill>
                <a:srgbClr val="043364"/>
              </a:solidFill>
              <a:latin typeface="Montserrat" panose="00000500000000000000" pitchFamily="50" charset="0"/>
              <a:sym typeface="Trebuchet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97870" y="2660420"/>
            <a:ext cx="18590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</a:rPr>
              <a:t>Week 1 – Week 3</a:t>
            </a:r>
            <a:endParaRPr lang="en-IN" sz="800" dirty="0">
              <a:latin typeface="Montserrat" panose="00000500000000000000" pitchFamily="50" charset="0"/>
              <a:ea typeface="Calibri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626303" y="2187917"/>
            <a:ext cx="18590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</a:rPr>
              <a:t>Week 3 – Week 4</a:t>
            </a:r>
            <a:endParaRPr lang="en-IN" sz="800" dirty="0">
              <a:latin typeface="Montserrat" panose="00000500000000000000" pitchFamily="50" charset="0"/>
              <a:ea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760141" y="2662522"/>
            <a:ext cx="18590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</a:rPr>
              <a:t>Week 4 – Week 5</a:t>
            </a:r>
            <a:endParaRPr lang="en-IN" sz="800" dirty="0">
              <a:latin typeface="Montserrat" panose="00000500000000000000" pitchFamily="50" charset="0"/>
              <a:ea typeface="Calibri"/>
              <a:cs typeface="Calibr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089629" y="2186778"/>
            <a:ext cx="18590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</a:rPr>
              <a:t>Week 5 – Week 7</a:t>
            </a:r>
            <a:endParaRPr lang="en-IN" sz="800" dirty="0">
              <a:latin typeface="Montserrat" panose="00000500000000000000" pitchFamily="50" charset="0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50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2" b="10468"/>
          <a:stretch/>
        </p:blipFill>
        <p:spPr>
          <a:xfrm>
            <a:off x="175101" y="2516564"/>
            <a:ext cx="2193712" cy="2361709"/>
          </a:xfrm>
          <a:prstGeom prst="rect">
            <a:avLst/>
          </a:prstGeom>
        </p:spPr>
      </p:pic>
      <p:sp>
        <p:nvSpPr>
          <p:cNvPr id="16" name="Cube 15"/>
          <p:cNvSpPr/>
          <p:nvPr/>
        </p:nvSpPr>
        <p:spPr>
          <a:xfrm>
            <a:off x="1509137" y="3190880"/>
            <a:ext cx="1784214" cy="1679960"/>
          </a:xfrm>
          <a:prstGeom prst="cube">
            <a:avLst/>
          </a:prstGeom>
          <a:solidFill>
            <a:srgbClr val="FAAA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Peer learning</a:t>
            </a:r>
            <a:endParaRPr lang="en-IN" dirty="0"/>
          </a:p>
        </p:txBody>
      </p:sp>
      <p:sp>
        <p:nvSpPr>
          <p:cNvPr id="34" name="Cube 33"/>
          <p:cNvSpPr/>
          <p:nvPr/>
        </p:nvSpPr>
        <p:spPr>
          <a:xfrm>
            <a:off x="5585549" y="611095"/>
            <a:ext cx="1703671" cy="1713297"/>
          </a:xfrm>
          <a:prstGeom prst="cube">
            <a:avLst/>
          </a:prstGeom>
          <a:solidFill>
            <a:srgbClr val="7E4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Kaizen</a:t>
            </a:r>
            <a:endParaRPr lang="en-IN" dirty="0"/>
          </a:p>
        </p:txBody>
      </p:sp>
      <p:sp>
        <p:nvSpPr>
          <p:cNvPr id="33" name="Cube 32"/>
          <p:cNvSpPr/>
          <p:nvPr/>
        </p:nvSpPr>
        <p:spPr>
          <a:xfrm>
            <a:off x="5160603" y="1049257"/>
            <a:ext cx="1717549" cy="1660769"/>
          </a:xfrm>
          <a:prstGeom prst="cube">
            <a:avLst/>
          </a:prstGeom>
          <a:solidFill>
            <a:srgbClr val="D27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Cube 31"/>
          <p:cNvSpPr/>
          <p:nvPr/>
        </p:nvSpPr>
        <p:spPr>
          <a:xfrm>
            <a:off x="6924526" y="1905906"/>
            <a:ext cx="1703671" cy="1713297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Teamwork</a:t>
            </a:r>
            <a:endParaRPr lang="en-IN" dirty="0"/>
          </a:p>
        </p:txBody>
      </p:sp>
      <p:sp>
        <p:nvSpPr>
          <p:cNvPr id="30" name="Cube 29"/>
          <p:cNvSpPr/>
          <p:nvPr/>
        </p:nvSpPr>
        <p:spPr>
          <a:xfrm>
            <a:off x="3319272" y="1465339"/>
            <a:ext cx="1822692" cy="1713297"/>
          </a:xfrm>
          <a:prstGeom prst="cube">
            <a:avLst/>
          </a:prstGeom>
          <a:solidFill>
            <a:srgbClr val="7E4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Teamwork</a:t>
            </a:r>
            <a:endParaRPr lang="en-IN" dirty="0"/>
          </a:p>
        </p:txBody>
      </p:sp>
      <p:sp>
        <p:nvSpPr>
          <p:cNvPr id="28" name="Cube 27"/>
          <p:cNvSpPr/>
          <p:nvPr/>
        </p:nvSpPr>
        <p:spPr>
          <a:xfrm>
            <a:off x="2899169" y="3176729"/>
            <a:ext cx="1797881" cy="1683560"/>
          </a:xfrm>
          <a:prstGeom prst="cube">
            <a:avLst/>
          </a:prstGeom>
          <a:solidFill>
            <a:srgbClr val="FFBD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Resilience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Learnings</a:t>
            </a:r>
            <a:endParaRPr lang="en-IN" dirty="0"/>
          </a:p>
        </p:txBody>
      </p:sp>
      <p:sp>
        <p:nvSpPr>
          <p:cNvPr id="18" name="Cube 17"/>
          <p:cNvSpPr/>
          <p:nvPr/>
        </p:nvSpPr>
        <p:spPr>
          <a:xfrm>
            <a:off x="6471764" y="1049257"/>
            <a:ext cx="1703671" cy="1713297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Importance </a:t>
            </a:r>
          </a:p>
          <a:p>
            <a:pPr algn="ctr"/>
            <a:r>
              <a:rPr lang="en-US" dirty="0" smtClean="0"/>
              <a:t>of CSI   </a:t>
            </a:r>
            <a:endParaRPr lang="en-IN" dirty="0"/>
          </a:p>
        </p:txBody>
      </p:sp>
      <p:sp>
        <p:nvSpPr>
          <p:cNvPr id="19" name="Cube 18"/>
          <p:cNvSpPr/>
          <p:nvPr/>
        </p:nvSpPr>
        <p:spPr>
          <a:xfrm>
            <a:off x="6066502" y="2762556"/>
            <a:ext cx="1703671" cy="1660768"/>
          </a:xfrm>
          <a:prstGeom prst="cube">
            <a:avLst/>
          </a:prstGeom>
          <a:solidFill>
            <a:srgbClr val="FFAA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</a:t>
            </a:r>
            <a:r>
              <a:rPr lang="en-IN" dirty="0"/>
              <a:t>O</a:t>
            </a:r>
            <a:r>
              <a:rPr lang="en-IN" dirty="0" smtClean="0"/>
              <a:t>wnership</a:t>
            </a:r>
            <a:endParaRPr lang="en-IN" dirty="0"/>
          </a:p>
        </p:txBody>
      </p:sp>
      <p:sp>
        <p:nvSpPr>
          <p:cNvPr id="20" name="Cube 19"/>
          <p:cNvSpPr/>
          <p:nvPr/>
        </p:nvSpPr>
        <p:spPr>
          <a:xfrm>
            <a:off x="4277070" y="3190879"/>
            <a:ext cx="1789432" cy="1655261"/>
          </a:xfrm>
          <a:prstGeom prst="cube">
            <a:avLst/>
          </a:prstGeom>
          <a:solidFill>
            <a:srgbClr val="FFC2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Agile methodologies</a:t>
            </a:r>
            <a:endParaRPr lang="en-IN" dirty="0"/>
          </a:p>
        </p:txBody>
      </p:sp>
      <p:sp>
        <p:nvSpPr>
          <p:cNvPr id="21" name="Cube 20"/>
          <p:cNvSpPr/>
          <p:nvPr/>
        </p:nvSpPr>
        <p:spPr>
          <a:xfrm>
            <a:off x="4710788" y="1477582"/>
            <a:ext cx="1784726" cy="1713297"/>
          </a:xfrm>
          <a:prstGeom prst="cube">
            <a:avLst/>
          </a:prstGeom>
          <a:solidFill>
            <a:srgbClr val="F68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Continuous learning</a:t>
            </a:r>
            <a:endParaRPr lang="en-IN" dirty="0"/>
          </a:p>
        </p:txBody>
      </p:sp>
      <p:sp>
        <p:nvSpPr>
          <p:cNvPr id="25" name="Cube 24"/>
          <p:cNvSpPr/>
          <p:nvPr/>
        </p:nvSpPr>
        <p:spPr>
          <a:xfrm>
            <a:off x="2890605" y="1905905"/>
            <a:ext cx="1800379" cy="1693621"/>
          </a:xfrm>
          <a:prstGeom prst="cube">
            <a:avLst/>
          </a:prstGeom>
          <a:solidFill>
            <a:srgbClr val="FFB5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Collaboration</a:t>
            </a:r>
            <a:endParaRPr lang="en-IN" dirty="0"/>
          </a:p>
        </p:txBody>
      </p:sp>
      <p:sp>
        <p:nvSpPr>
          <p:cNvPr id="29" name="Cube 28"/>
          <p:cNvSpPr/>
          <p:nvPr/>
        </p:nvSpPr>
        <p:spPr>
          <a:xfrm>
            <a:off x="7341866" y="2769141"/>
            <a:ext cx="1714638" cy="16607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Pomodoro </a:t>
            </a:r>
            <a:br>
              <a:rPr lang="en-IN" dirty="0"/>
            </a:br>
            <a:r>
              <a:rPr lang="en-IN" dirty="0" smtClean="0"/>
              <a:t>technique</a:t>
            </a:r>
            <a:endParaRPr lang="en-IN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634" y="330415"/>
            <a:ext cx="2049024" cy="221090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86" y="-151028"/>
            <a:ext cx="1842771" cy="18427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2" r="36877"/>
          <a:stretch/>
        </p:blipFill>
        <p:spPr>
          <a:xfrm rot="21012892" flipH="1">
            <a:off x="7731751" y="1164893"/>
            <a:ext cx="1312352" cy="375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2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797;p53"/>
          <p:cNvSpPr txBox="1">
            <a:spLocks/>
          </p:cNvSpPr>
          <p:nvPr/>
        </p:nvSpPr>
        <p:spPr>
          <a:xfrm>
            <a:off x="1764926" y="2218327"/>
            <a:ext cx="58191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>
              <a:lnSpc>
                <a:spcPct val="90000"/>
              </a:lnSpc>
              <a:buClr>
                <a:srgbClr val="F04715"/>
              </a:buClr>
              <a:buSzPct val="83333"/>
            </a:pPr>
            <a:r>
              <a:rPr lang="en-IN" sz="2200" dirty="0" smtClean="0">
                <a:solidFill>
                  <a:srgbClr val="043364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Question &amp; Answers</a:t>
            </a:r>
            <a:endParaRPr lang="en-IN" sz="2200" dirty="0">
              <a:solidFill>
                <a:srgbClr val="043364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0629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 txBox="1">
            <a:spLocks noGrp="1"/>
          </p:cNvSpPr>
          <p:nvPr>
            <p:ph type="body" idx="1"/>
          </p:nvPr>
        </p:nvSpPr>
        <p:spPr>
          <a:xfrm>
            <a:off x="650392" y="916594"/>
            <a:ext cx="4414731" cy="375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About </a:t>
            </a:r>
            <a:r>
              <a:rPr lang="en-GB" b="1" dirty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Us</a:t>
            </a:r>
          </a:p>
          <a:p>
            <a:pPr marL="419100" lvl="0" indent="-28575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 panose="020B0604020202020204" pitchFamily="34" charset="0"/>
              <a:buChar char="•"/>
            </a:pPr>
            <a:r>
              <a:rPr lang="en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Project Overview</a:t>
            </a:r>
            <a:endParaRPr lang="en" b="1" dirty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Architecture</a:t>
            </a: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Entity Relationship Diagram</a:t>
            </a:r>
            <a:endParaRPr lang="en-IN" b="1" dirty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Application Programming Interface</a:t>
            </a:r>
            <a:endParaRPr lang="en-IN" b="1" dirty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Process</a:t>
            </a:r>
            <a:endParaRPr lang="en-IN" b="1" dirty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Quality Assurance</a:t>
            </a: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Future Scope </a:t>
            </a:r>
            <a:endParaRPr lang="en-GB" b="1" dirty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Learnings</a:t>
            </a:r>
            <a:endParaRPr lang="en-IN" b="1" dirty="0" smtClean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33350" lvl="0" indent="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None/>
            </a:pPr>
            <a:endParaRPr b="1" dirty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Index</a:t>
            </a:r>
            <a:r>
              <a:rPr lang="en-IN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 </a:t>
            </a:r>
            <a:endParaRPr lang="en-IN" sz="2200" b="1" dirty="0">
              <a:solidFill>
                <a:srgbClr val="043364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7712155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About Us</a:t>
            </a:r>
            <a:endParaRPr lang="en-US" sz="2200" b="1" dirty="0">
              <a:solidFill>
                <a:srgbClr val="043364"/>
              </a:solidFill>
              <a:latin typeface="Montserrat" panose="00000500000000000000" pitchFamily="50" charset="0"/>
              <a:sym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82" b="3460"/>
          <a:stretch/>
        </p:blipFill>
        <p:spPr>
          <a:xfrm>
            <a:off x="891540" y="685801"/>
            <a:ext cx="7650480" cy="406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2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39244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Project Overview</a:t>
            </a:r>
            <a:endParaRPr lang="en-US" sz="2200" b="1" dirty="0">
              <a:solidFill>
                <a:srgbClr val="043364"/>
              </a:solidFill>
              <a:latin typeface="Montserrat" panose="00000500000000000000" pitchFamily="50" charset="0"/>
              <a:sym typeface="Trebuchet MS"/>
            </a:endParaRP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</p:spPr>
        <p:txBody>
          <a:bodyPr/>
          <a:lstStyle/>
          <a:p>
            <a:r>
              <a:rPr lang="en" dirty="0"/>
              <a:t>6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1562494" y="957289"/>
            <a:ext cx="2303926" cy="1156013"/>
            <a:chOff x="995680" y="2512688"/>
            <a:chExt cx="4692700" cy="2354600"/>
          </a:xfrm>
        </p:grpSpPr>
        <p:pic>
          <p:nvPicPr>
            <p:cNvPr id="80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680" y="2870365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5675" y="2547623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8357" y="2696375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5846" y="2512688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353" y="3125473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6319" y="3299463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027" y="3299463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4700" y="2919088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9825" y="3363608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Group 88"/>
          <p:cNvGrpSpPr/>
          <p:nvPr/>
        </p:nvGrpSpPr>
        <p:grpSpPr>
          <a:xfrm>
            <a:off x="1925698" y="822104"/>
            <a:ext cx="2167754" cy="568733"/>
            <a:chOff x="1430245" y="2798842"/>
            <a:chExt cx="3784264" cy="1659968"/>
          </a:xfrm>
        </p:grpSpPr>
        <p:sp>
          <p:nvSpPr>
            <p:cNvPr id="90" name="TextBox 89"/>
            <p:cNvSpPr txBox="1"/>
            <p:nvPr/>
          </p:nvSpPr>
          <p:spPr>
            <a:xfrm>
              <a:off x="4655165" y="3162666"/>
              <a:ext cx="559344" cy="759814"/>
            </a:xfrm>
            <a:prstGeom prst="wedgeRoundRectCallout">
              <a:avLst/>
            </a:prstGeom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30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709128" y="2813503"/>
              <a:ext cx="559344" cy="759814"/>
            </a:xfrm>
            <a:prstGeom prst="wedgeRoundRectCallout">
              <a:avLst/>
            </a:prstGeom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25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430245" y="3122333"/>
              <a:ext cx="559344" cy="759814"/>
            </a:xfrm>
            <a:prstGeom prst="wedgeRoundRectCallout">
              <a:avLst/>
            </a:prstGeom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20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957631" y="3698996"/>
              <a:ext cx="559344" cy="759814"/>
            </a:xfrm>
            <a:prstGeom prst="wedgeRoundRectCallout">
              <a:avLst/>
            </a:prstGeom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20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807188" y="2798842"/>
              <a:ext cx="559344" cy="759814"/>
            </a:xfrm>
            <a:prstGeom prst="wedgeRoundRectCallout">
              <a:avLst/>
            </a:prstGeom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10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2701397" y="814680"/>
            <a:ext cx="993892" cy="576157"/>
            <a:chOff x="3468962" y="1086239"/>
            <a:chExt cx="1124332" cy="1099423"/>
          </a:xfrm>
        </p:grpSpPr>
        <p:sp>
          <p:nvSpPr>
            <p:cNvPr id="96" name="TextBox 95"/>
            <p:cNvSpPr txBox="1"/>
            <p:nvPr/>
          </p:nvSpPr>
          <p:spPr>
            <a:xfrm>
              <a:off x="4227141" y="1688278"/>
              <a:ext cx="366153" cy="497384"/>
            </a:xfrm>
            <a:prstGeom prst="wedgeRoundRectCallou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white"/>
                  </a:solidFill>
                  <a:latin typeface="Calibri" panose="020F0502020204030204"/>
                </a:rPr>
                <a:t>40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073485" y="1112708"/>
              <a:ext cx="366153" cy="497384"/>
            </a:xfrm>
            <a:prstGeom prst="wedgeRoundRectCallou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white"/>
                  </a:solidFill>
                  <a:latin typeface="Calibri" panose="020F0502020204030204"/>
                </a:rPr>
                <a:t>30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468962" y="1086239"/>
              <a:ext cx="366153" cy="497384"/>
            </a:xfrm>
            <a:prstGeom prst="wedgeRoundRectCallou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white"/>
                  </a:solidFill>
                  <a:latin typeface="Calibri" panose="020F0502020204030204"/>
                </a:rPr>
                <a:t>20</a:t>
              </a:r>
            </a:p>
          </p:txBody>
        </p:sp>
      </p:grpSp>
      <p:cxnSp>
        <p:nvCxnSpPr>
          <p:cNvPr id="100" name="Straight Arrow Connector 99"/>
          <p:cNvCxnSpPr/>
          <p:nvPr/>
        </p:nvCxnSpPr>
        <p:spPr>
          <a:xfrm>
            <a:off x="4093453" y="1517798"/>
            <a:ext cx="2453891" cy="0"/>
          </a:xfrm>
          <a:prstGeom prst="straightConnector1">
            <a:avLst/>
          </a:prstGeom>
          <a:ln w="381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4" descr="Computer Server Icon 644296 Vector Art at Vecteez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343" y="1084754"/>
            <a:ext cx="866088" cy="86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40" y="2815669"/>
            <a:ext cx="3585903" cy="1380803"/>
          </a:xfrm>
          <a:prstGeom prst="rect">
            <a:avLst/>
          </a:prstGeom>
        </p:spPr>
      </p:pic>
      <p:pic>
        <p:nvPicPr>
          <p:cNvPr id="103" name="Picture 4" descr="Computer Server Icon 644296 Vector Art at Vecteez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049" y="3110101"/>
            <a:ext cx="866088" cy="86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" descr="User icon - Free download on Iconfinder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027" y="3165141"/>
            <a:ext cx="738246" cy="7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" name="Straight Arrow Connector 104"/>
          <p:cNvCxnSpPr/>
          <p:nvPr/>
        </p:nvCxnSpPr>
        <p:spPr>
          <a:xfrm>
            <a:off x="4724400" y="3543145"/>
            <a:ext cx="521626" cy="9167"/>
          </a:xfrm>
          <a:prstGeom prst="straightConnector1">
            <a:avLst/>
          </a:prstGeom>
          <a:ln w="381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6125341" y="3552312"/>
            <a:ext cx="545622" cy="6566"/>
          </a:xfrm>
          <a:prstGeom prst="straightConnector1">
            <a:avLst/>
          </a:prstGeom>
          <a:ln w="381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769778" y="947844"/>
            <a:ext cx="323674" cy="242620"/>
          </a:xfrm>
          <a:prstGeom prst="wedgeRoundRectCallout">
            <a:avLst/>
          </a:prstGeom>
          <a:solidFill>
            <a:srgbClr val="FF0000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IN" sz="825" kern="1200" dirty="0">
                <a:solidFill>
                  <a:prstClr val="white"/>
                </a:solidFill>
                <a:latin typeface="Calibri" panose="020F0502020204030204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297384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88" y="856846"/>
            <a:ext cx="6047439" cy="36606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65" y="2235001"/>
            <a:ext cx="552955" cy="552955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39244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Architecture</a:t>
            </a:r>
            <a:endParaRPr lang="en-US" sz="2200" b="1" dirty="0">
              <a:solidFill>
                <a:srgbClr val="FF0000"/>
              </a:solidFill>
              <a:latin typeface="Montserrat" panose="00000500000000000000" pitchFamily="50" charset="0"/>
              <a:sym typeface="Trebuchet MS"/>
            </a:endParaRP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</p:spPr>
        <p:txBody>
          <a:bodyPr/>
          <a:lstStyle/>
          <a:p>
            <a:r>
              <a:rPr lang="en" dirty="0"/>
              <a:t>6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6629337" y="320295"/>
            <a:ext cx="0" cy="4531816"/>
          </a:xfrm>
          <a:prstGeom prst="line">
            <a:avLst/>
          </a:prstGeom>
          <a:ln w="3175">
            <a:solidFill>
              <a:schemeClr val="tx1">
                <a:alpha val="5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oogle Shape;838;p55"/>
          <p:cNvPicPr preferRelativeResize="0"/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64" y="1385410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37;p55"/>
          <p:cNvSpPr txBox="1"/>
          <p:nvPr/>
        </p:nvSpPr>
        <p:spPr>
          <a:xfrm>
            <a:off x="7323664" y="1297848"/>
            <a:ext cx="2644841" cy="681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Reusability</a:t>
            </a:r>
            <a:endParaRPr sz="1000" b="1" i="0" u="none" strike="noStrike" cap="none" dirty="0" smtClean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Achieved reusability via  </a:t>
            </a:r>
            <a:b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reactJS  and Java Spring Boot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837;p55"/>
          <p:cNvSpPr txBox="1"/>
          <p:nvPr/>
        </p:nvSpPr>
        <p:spPr>
          <a:xfrm>
            <a:off x="7323666" y="2205504"/>
            <a:ext cx="1686520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Easy To Maintain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GB" sz="800" b="1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MVC</a:t>
            </a:r>
            <a:r>
              <a:rPr lang="en-GB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</a:t>
            </a:r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enabled architecture in</a:t>
            </a:r>
          </a:p>
          <a:p>
            <a:pPr>
              <a:buSzPts val="1600"/>
              <a:defRPr/>
            </a:pPr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itself is highly </a:t>
            </a:r>
            <a:r>
              <a:rPr lang="en-GB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maintainable</a:t>
            </a:r>
          </a:p>
          <a:p>
            <a:pPr>
              <a:buSzPts val="1600"/>
              <a:defRPr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Component based designing </a:t>
            </a:r>
            <a:b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provides easy maintenance</a:t>
            </a:r>
          </a:p>
        </p:txBody>
      </p:sp>
      <p:pic>
        <p:nvPicPr>
          <p:cNvPr id="12" name="Google Shape;838;p55"/>
          <p:cNvPicPr preferRelativeResize="0"/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64" y="323611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837;p55"/>
          <p:cNvSpPr txBox="1"/>
          <p:nvPr/>
        </p:nvSpPr>
        <p:spPr>
          <a:xfrm>
            <a:off x="7323664" y="3147386"/>
            <a:ext cx="2644841" cy="681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De-coupled Database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Spring Boot framework and</a:t>
            </a:r>
            <a:b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JPA makes our WebApp </a:t>
            </a:r>
            <a:b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DB independent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0" name="Rounded Rectangle 19"/>
          <p:cNvSpPr/>
          <p:nvPr/>
        </p:nvSpPr>
        <p:spPr>
          <a:xfrm rot="2683496">
            <a:off x="6863078" y="3317845"/>
            <a:ext cx="383461" cy="383461"/>
          </a:xfrm>
          <a:prstGeom prst="roundRect">
            <a:avLst/>
          </a:prstGeom>
          <a:solidFill>
            <a:srgbClr val="748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4" descr="Computer Server Icon 644296 Vector Art at Vecteezy"/>
          <p:cNvPicPr>
            <a:picLocks noChangeAspect="1" noChangeArrowheads="1"/>
          </p:cNvPicPr>
          <p:nvPr/>
        </p:nvPicPr>
        <p:blipFill rotWithShape="1"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6" b="92889" l="16000" r="85778">
                        <a14:foregroundMark x1="45778" y1="16444" x2="48000" y2="24889"/>
                        <a14:foregroundMark x1="47556" y1="31556" x2="48444" y2="85778"/>
                        <a14:foregroundMark x1="23556" y1="48889" x2="73778" y2="48000"/>
                        <a14:foregroundMark x1="25778" y1="24889" x2="70667" y2="25333"/>
                        <a14:foregroundMark x1="19556" y1="88444" x2="77333" y2="88444"/>
                        <a14:foregroundMark x1="20000" y1="11111" x2="78667" y2="10222"/>
                        <a14:foregroundMark x1="77333" y1="14222" x2="77333" y2="21778"/>
                        <a14:foregroundMark x1="20444" y1="12889" x2="21333" y2="22222"/>
                        <a14:foregroundMark x1="21333" y1="35111" x2="74667" y2="34667"/>
                        <a14:foregroundMark x1="19556" y1="57333" x2="73333" y2="5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29" t="8537" r="14956" b="6708"/>
          <a:stretch/>
        </p:blipFill>
        <p:spPr bwMode="auto">
          <a:xfrm>
            <a:off x="6972293" y="3399312"/>
            <a:ext cx="175696" cy="213602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80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7093109" y="1575618"/>
            <a:ext cx="1909779" cy="2810527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39244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Entity Relationship Diagram(ERD)</a:t>
            </a:r>
            <a:endParaRPr lang="en-US" sz="2200" b="1" dirty="0">
              <a:solidFill>
                <a:srgbClr val="FF0000"/>
              </a:solidFill>
              <a:latin typeface="Montserrat" panose="00000500000000000000" pitchFamily="50" charset="0"/>
              <a:sym typeface="Trebuchet MS"/>
            </a:endParaRP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</p:spPr>
        <p:txBody>
          <a:bodyPr/>
          <a:lstStyle/>
          <a:p>
            <a:r>
              <a:rPr lang="en" dirty="0"/>
              <a:t>6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6961846" y="314275"/>
            <a:ext cx="0" cy="4531816"/>
          </a:xfrm>
          <a:prstGeom prst="line">
            <a:avLst/>
          </a:prstGeom>
          <a:ln w="3175">
            <a:solidFill>
              <a:schemeClr val="tx1">
                <a:alpha val="5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837;p55"/>
          <p:cNvSpPr txBox="1"/>
          <p:nvPr/>
        </p:nvSpPr>
        <p:spPr>
          <a:xfrm>
            <a:off x="7050937" y="1575619"/>
            <a:ext cx="1994125" cy="231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SzPts val="1100"/>
            </a:pPr>
            <a:r>
              <a:rPr lang="en-IN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Incorporating various Business Requirements</a:t>
            </a:r>
            <a:br>
              <a:rPr lang="en-IN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</a:rPr>
              <a:t>Accurately </a:t>
            </a:r>
            <a:r>
              <a:rPr lang="en-GB" sz="800" dirty="0">
                <a:latin typeface="Montserrat" panose="00000500000000000000" pitchFamily="50" charset="0"/>
                <a:ea typeface="Calibri"/>
                <a:cs typeface="Calibri"/>
              </a:rPr>
              <a:t>capture and track employee work hours and project </a:t>
            </a:r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</a:rPr>
              <a:t>activities</a:t>
            </a:r>
          </a:p>
          <a:p>
            <a:pPr lvl="0">
              <a:spcAft>
                <a:spcPts val="1000"/>
              </a:spcAft>
              <a:buSzPts val="1100"/>
            </a:pPr>
            <a:r>
              <a:rPr lang="en-IN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Agnostic RDBMS</a:t>
            </a:r>
            <a:r>
              <a:rPr lang="en-IN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IN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IN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Our requirements could be best represented using a RDBMS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Normalized entities</a:t>
            </a:r>
            <a:br>
              <a:rPr lang="en-IN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IN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Our data is normalized to minimize redundancy and ensure data consistency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000" b="1" dirty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Data </a:t>
            </a:r>
            <a:r>
              <a:rPr lang="en-IN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injection flexibility</a:t>
            </a:r>
            <a:r>
              <a:rPr lang="en-IN" sz="1000" b="1" dirty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IN" sz="1000" b="1" dirty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IN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currently our data source timesheets that are provided in form of excel sheets but can be easily integrated with other data input sources.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309"/>
          <a:stretch/>
        </p:blipFill>
        <p:spPr>
          <a:xfrm>
            <a:off x="685330" y="754380"/>
            <a:ext cx="5873938" cy="383286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106927" y="1169451"/>
            <a:ext cx="1500524" cy="259987"/>
            <a:chOff x="683922" y="579225"/>
            <a:chExt cx="1167758" cy="343088"/>
          </a:xfrm>
        </p:grpSpPr>
        <p:sp>
          <p:nvSpPr>
            <p:cNvPr id="18" name="Pentagon 17"/>
            <p:cNvSpPr/>
            <p:nvPr/>
          </p:nvSpPr>
          <p:spPr>
            <a:xfrm>
              <a:off x="683922" y="579225"/>
              <a:ext cx="1167758" cy="343088"/>
            </a:xfrm>
            <a:prstGeom prst="homePlate">
              <a:avLst/>
            </a:prstGeom>
            <a:solidFill>
              <a:srgbClr val="EE47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3922" y="597391"/>
              <a:ext cx="963640" cy="3249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000" dirty="0" smtClean="0">
                  <a:solidFill>
                    <a:schemeClr val="bg1"/>
                  </a:solidFill>
                  <a:latin typeface="Montserrat" panose="00000500000000000000" pitchFamily="50" charset="0"/>
                  <a:sym typeface="Calibri"/>
                </a:rPr>
                <a:t>DB Considerations</a:t>
              </a:r>
              <a:endParaRPr lang="en-IN" sz="10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cxnSp>
        <p:nvCxnSpPr>
          <p:cNvPr id="27" name="Straight Connector 26"/>
          <p:cNvCxnSpPr/>
          <p:nvPr/>
        </p:nvCxnSpPr>
        <p:spPr>
          <a:xfrm>
            <a:off x="7149729" y="2373165"/>
            <a:ext cx="1761104" cy="4702"/>
          </a:xfrm>
          <a:prstGeom prst="line">
            <a:avLst/>
          </a:prstGeom>
          <a:ln w="3175">
            <a:solidFill>
              <a:schemeClr val="bg1">
                <a:lumMod val="75000"/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149729" y="2896188"/>
            <a:ext cx="1761104" cy="4702"/>
          </a:xfrm>
          <a:prstGeom prst="line">
            <a:avLst/>
          </a:prstGeom>
          <a:ln w="3175">
            <a:solidFill>
              <a:schemeClr val="bg1">
                <a:lumMod val="75000"/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49729" y="3531826"/>
            <a:ext cx="1761104" cy="4702"/>
          </a:xfrm>
          <a:prstGeom prst="line">
            <a:avLst/>
          </a:prstGeom>
          <a:ln w="3175">
            <a:solidFill>
              <a:schemeClr val="bg1">
                <a:lumMod val="75000"/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53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Application Programming Interface(APIs)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043364"/>
              </a:solidFill>
              <a:effectLst/>
              <a:uLnTx/>
              <a:uFillTx/>
              <a:latin typeface="Montserrat" panose="00000500000000000000" pitchFamily="50" charset="0"/>
              <a:cs typeface="Arial"/>
              <a:sym typeface="Trebuchet MS"/>
            </a:endParaRPr>
          </a:p>
        </p:txBody>
      </p:sp>
      <p:sp>
        <p:nvSpPr>
          <p:cNvPr id="18" name="Snip Single Corner Rectangle 17"/>
          <p:cNvSpPr/>
          <p:nvPr/>
        </p:nvSpPr>
        <p:spPr>
          <a:xfrm>
            <a:off x="306988" y="760311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" name="Google Shape;292;p40"/>
          <p:cNvSpPr txBox="1"/>
          <p:nvPr/>
        </p:nvSpPr>
        <p:spPr>
          <a:xfrm>
            <a:off x="389830" y="877095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User</a:t>
            </a:r>
            <a:r>
              <a:rPr kumimoji="0" lang="en-US" sz="1200" b="1" i="0" u="none" strike="noStrike" kern="0" cap="none" spc="0" normalizeH="0" noProof="0" dirty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management APIs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92;p40"/>
          <p:cNvSpPr txBox="1"/>
          <p:nvPr/>
        </p:nvSpPr>
        <p:spPr>
          <a:xfrm>
            <a:off x="389829" y="1179095"/>
            <a:ext cx="1999589" cy="156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Authentication</a:t>
            </a: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</a:t>
            </a:r>
            <a:b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Generates and authorizes JWT token</a:t>
            </a: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User Data</a:t>
            </a: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Fetches User Data</a:t>
            </a: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endParaRPr lang="en-US" sz="10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endParaRPr lang="en-US" sz="10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2" name="Snip Single Corner Rectangle 21"/>
          <p:cNvSpPr/>
          <p:nvPr/>
        </p:nvSpPr>
        <p:spPr>
          <a:xfrm>
            <a:off x="306988" y="2965470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Snip Single Corner Rectangle 24"/>
          <p:cNvSpPr/>
          <p:nvPr/>
        </p:nvSpPr>
        <p:spPr>
          <a:xfrm>
            <a:off x="4674634" y="760311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" name="Snip Single Corner Rectangle 25"/>
          <p:cNvSpPr/>
          <p:nvPr/>
        </p:nvSpPr>
        <p:spPr>
          <a:xfrm>
            <a:off x="4674634" y="2965470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" name="Google Shape;292;p40"/>
          <p:cNvSpPr txBox="1"/>
          <p:nvPr/>
        </p:nvSpPr>
        <p:spPr>
          <a:xfrm>
            <a:off x="4782777" y="877095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600"/>
              <a:defRPr/>
            </a:pPr>
            <a:r>
              <a:rPr lang="en-US" sz="1200" b="1" dirty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Request APIs </a:t>
            </a:r>
          </a:p>
        </p:txBody>
      </p:sp>
      <p:sp>
        <p:nvSpPr>
          <p:cNvPr id="28" name="Google Shape;292;p40"/>
          <p:cNvSpPr txBox="1"/>
          <p:nvPr/>
        </p:nvSpPr>
        <p:spPr>
          <a:xfrm>
            <a:off x="4782775" y="1179094"/>
            <a:ext cx="2088288" cy="156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My Profile</a:t>
            </a:r>
            <a:b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Get all request and its status for user</a:t>
            </a:r>
            <a:endParaRPr lang="en-US" sz="1000" b="1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Manager Requests</a:t>
            </a:r>
            <a:b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Get pending requests of User</a:t>
            </a: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Change Log</a:t>
            </a: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Get change log of requests</a:t>
            </a: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endParaRPr lang="en-US" sz="10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endParaRPr lang="en-US" sz="10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endParaRPr lang="en-US" sz="10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2;p40"/>
          <p:cNvSpPr txBox="1"/>
          <p:nvPr/>
        </p:nvSpPr>
        <p:spPr>
          <a:xfrm>
            <a:off x="389830" y="3096670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600"/>
              <a:defRPr/>
            </a:pPr>
            <a:r>
              <a:rPr lang="en-US" sz="1200" b="1" dirty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User </a:t>
            </a:r>
            <a:r>
              <a:rPr lang="en-US" sz="1200" b="1" dirty="0" smtClean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Summary </a:t>
            </a:r>
            <a:r>
              <a:rPr lang="en-US" sz="1200" b="1" dirty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APIs </a:t>
            </a:r>
          </a:p>
        </p:txBody>
      </p:sp>
      <p:sp>
        <p:nvSpPr>
          <p:cNvPr id="30" name="Google Shape;292;p40"/>
          <p:cNvSpPr txBox="1"/>
          <p:nvPr/>
        </p:nvSpPr>
        <p:spPr>
          <a:xfrm>
            <a:off x="389829" y="3498932"/>
            <a:ext cx="2181418" cy="129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Status</a:t>
            </a: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Gets the count of each type of request for resources and managers</a:t>
            </a:r>
          </a:p>
        </p:txBody>
      </p:sp>
      <p:sp>
        <p:nvSpPr>
          <p:cNvPr id="31" name="Google Shape;292;p40"/>
          <p:cNvSpPr txBox="1"/>
          <p:nvPr/>
        </p:nvSpPr>
        <p:spPr>
          <a:xfrm>
            <a:off x="4782777" y="3096670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defTabSz="914400" eaLnBrk="1" fontAlgn="auto" latinLnBrk="0" hangingPunct="1">
              <a:buSzPts val="1600"/>
              <a:buFont typeface="Arial"/>
              <a:buNone/>
              <a:tabLst/>
              <a:defRPr/>
            </a:pPr>
            <a:r>
              <a:rPr lang="en-US" sz="1200" b="1" dirty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Notification APIs</a:t>
            </a:r>
          </a:p>
        </p:txBody>
      </p:sp>
      <p:sp>
        <p:nvSpPr>
          <p:cNvPr id="32" name="Google Shape;292;p40"/>
          <p:cNvSpPr txBox="1"/>
          <p:nvPr/>
        </p:nvSpPr>
        <p:spPr>
          <a:xfrm>
            <a:off x="4782776" y="3498932"/>
            <a:ext cx="2088287" cy="156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Send Mail</a:t>
            </a:r>
            <a:r>
              <a:rPr lang="en-US" sz="1000" b="1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US" sz="1000" b="1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Notify users via mail</a:t>
            </a: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Push Notification</a:t>
            </a:r>
            <a:r>
              <a:rPr lang="en-US" sz="10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US" sz="10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Show bell notification to user on landing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r="15797"/>
          <a:stretch/>
        </p:blipFill>
        <p:spPr>
          <a:xfrm>
            <a:off x="2571247" y="3096670"/>
            <a:ext cx="1672046" cy="16376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r="7067"/>
          <a:stretch/>
        </p:blipFill>
        <p:spPr>
          <a:xfrm>
            <a:off x="6618296" y="1027448"/>
            <a:ext cx="2122504" cy="14261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207624" y="969495"/>
            <a:ext cx="2477678" cy="1515640"/>
            <a:chOff x="2207624" y="969495"/>
            <a:chExt cx="2477678" cy="151564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87" b="12797"/>
            <a:stretch/>
          </p:blipFill>
          <p:spPr>
            <a:xfrm>
              <a:off x="2207624" y="969496"/>
              <a:ext cx="2477678" cy="151563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72744" y="969495"/>
              <a:ext cx="1916376" cy="807053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l="176" t="794"/>
          <a:stretch/>
        </p:blipFill>
        <p:spPr>
          <a:xfrm>
            <a:off x="6773206" y="3498932"/>
            <a:ext cx="1984802" cy="6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3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 autoUpdateAnimBg="0"/>
      <p:bldP spid="22" grpId="0" animBg="1" autoUpdateAnimBg="0"/>
      <p:bldP spid="25" grpId="0" animBg="1" autoUpdateAnimBg="0"/>
      <p:bldP spid="26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98000"/>
          </a:srgbClr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198"/>
          <p:cNvSpPr/>
          <p:nvPr/>
        </p:nvSpPr>
        <p:spPr>
          <a:xfrm>
            <a:off x="1833777" y="3634254"/>
            <a:ext cx="6741153" cy="820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8" name="Rectangle 197"/>
          <p:cNvSpPr/>
          <p:nvPr/>
        </p:nvSpPr>
        <p:spPr>
          <a:xfrm>
            <a:off x="1824314" y="2755331"/>
            <a:ext cx="6741153" cy="820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7" name="Rectangle 196"/>
          <p:cNvSpPr/>
          <p:nvPr/>
        </p:nvSpPr>
        <p:spPr>
          <a:xfrm>
            <a:off x="1824314" y="1879185"/>
            <a:ext cx="6741153" cy="820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1" name="Rectangle 160"/>
          <p:cNvSpPr/>
          <p:nvPr/>
        </p:nvSpPr>
        <p:spPr>
          <a:xfrm>
            <a:off x="1824314" y="1002095"/>
            <a:ext cx="6741153" cy="820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3" name="Rectangle 162"/>
          <p:cNvSpPr/>
          <p:nvPr/>
        </p:nvSpPr>
        <p:spPr>
          <a:xfrm>
            <a:off x="318134" y="2557365"/>
            <a:ext cx="11449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Key Pointer 2</a:t>
            </a:r>
          </a:p>
        </p:txBody>
      </p:sp>
      <p:sp>
        <p:nvSpPr>
          <p:cNvPr id="164" name="Isosceles Triangle 163"/>
          <p:cNvSpPr/>
          <p:nvPr/>
        </p:nvSpPr>
        <p:spPr>
          <a:xfrm rot="5400000">
            <a:off x="1123981" y="1352815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5" name="Rectangle 164"/>
          <p:cNvSpPr/>
          <p:nvPr/>
        </p:nvSpPr>
        <p:spPr>
          <a:xfrm>
            <a:off x="1339255" y="3394392"/>
            <a:ext cx="7503574" cy="130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" name="Rectangle 166"/>
          <p:cNvSpPr/>
          <p:nvPr/>
        </p:nvSpPr>
        <p:spPr>
          <a:xfrm>
            <a:off x="318134" y="3953601"/>
            <a:ext cx="11449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Key Pointer 3</a:t>
            </a:r>
          </a:p>
        </p:txBody>
      </p:sp>
      <p:sp>
        <p:nvSpPr>
          <p:cNvPr id="169" name="Google Shape;491;p44"/>
          <p:cNvSpPr txBox="1"/>
          <p:nvPr/>
        </p:nvSpPr>
        <p:spPr>
          <a:xfrm>
            <a:off x="1925263" y="1287773"/>
            <a:ext cx="1745135" cy="3231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Discovery Phase</a:t>
            </a: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492;p44"/>
          <p:cNvSpPr txBox="1"/>
          <p:nvPr/>
        </p:nvSpPr>
        <p:spPr>
          <a:xfrm>
            <a:off x="3326831" y="1039620"/>
            <a:ext cx="2153586" cy="73863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Project Kick-Off</a:t>
            </a:r>
            <a:endParaRPr lang="en-GB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Feasibility </a:t>
            </a: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Study</a:t>
            </a:r>
            <a:endParaRPr lang="en-GB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Database </a:t>
            </a: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Modelling</a:t>
            </a:r>
            <a:endParaRPr lang="en-GB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Prototype</a:t>
            </a:r>
            <a:endParaRPr lang="en-GB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493;p44"/>
          <p:cNvSpPr txBox="1"/>
          <p:nvPr/>
        </p:nvSpPr>
        <p:spPr>
          <a:xfrm>
            <a:off x="6121961" y="1081076"/>
            <a:ext cx="1815307" cy="60013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Product backlog</a:t>
            </a:r>
          </a:p>
          <a:p>
            <a:pPr lvl="0"/>
            <a:r>
              <a:rPr lang="e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Entity Relationship Diagram</a:t>
            </a:r>
          </a:p>
          <a:p>
            <a:pPr lvl="0"/>
            <a:r>
              <a:rPr lang="e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Wireframes document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3221845" y="1103469"/>
            <a:ext cx="0" cy="570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6044982" y="1115451"/>
            <a:ext cx="3" cy="5758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56930"/>
            <a:ext cx="8495926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2"/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Process</a:t>
            </a:r>
            <a:endParaRPr lang="en-US" sz="2200" b="1" dirty="0">
              <a:solidFill>
                <a:srgbClr val="043364"/>
              </a:solidFill>
              <a:latin typeface="Montserrat" panose="00000500000000000000" pitchFamily="50" charset="0"/>
              <a:sym typeface="Trebuchet MS"/>
            </a:endParaRPr>
          </a:p>
        </p:txBody>
      </p:sp>
      <p:grpSp>
        <p:nvGrpSpPr>
          <p:cNvPr id="250" name="Group 249"/>
          <p:cNvGrpSpPr/>
          <p:nvPr/>
        </p:nvGrpSpPr>
        <p:grpSpPr>
          <a:xfrm>
            <a:off x="1828044" y="578749"/>
            <a:ext cx="1393798" cy="343088"/>
            <a:chOff x="683922" y="579225"/>
            <a:chExt cx="1167758" cy="343088"/>
          </a:xfrm>
        </p:grpSpPr>
        <p:sp>
          <p:nvSpPr>
            <p:cNvPr id="57" name="Pentagon 56"/>
            <p:cNvSpPr/>
            <p:nvPr/>
          </p:nvSpPr>
          <p:spPr>
            <a:xfrm>
              <a:off x="683922" y="579225"/>
              <a:ext cx="1167758" cy="343088"/>
            </a:xfrm>
            <a:prstGeom prst="homePlate">
              <a:avLst/>
            </a:prstGeom>
            <a:solidFill>
              <a:srgbClr val="EE47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12681" y="627505"/>
              <a:ext cx="100059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800" b="1" dirty="0" smtClean="0">
                  <a:solidFill>
                    <a:schemeClr val="bg1"/>
                  </a:solidFill>
                  <a:latin typeface="Montserrat" panose="00000500000000000000" pitchFamily="50" charset="0"/>
                  <a:sym typeface="Calibri"/>
                </a:rPr>
                <a:t>Weekly Sprints</a:t>
              </a:r>
              <a:endParaRPr lang="en-IN" sz="800" b="1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3233452" y="581652"/>
            <a:ext cx="2823136" cy="333891"/>
            <a:chOff x="3360452" y="581652"/>
            <a:chExt cx="2823136" cy="333891"/>
          </a:xfrm>
        </p:grpSpPr>
        <p:sp>
          <p:nvSpPr>
            <p:cNvPr id="59" name="Chevron 58"/>
            <p:cNvSpPr/>
            <p:nvPr/>
          </p:nvSpPr>
          <p:spPr>
            <a:xfrm>
              <a:off x="3360452" y="581652"/>
              <a:ext cx="2823136" cy="333891"/>
            </a:xfrm>
            <a:prstGeom prst="chevron">
              <a:avLst/>
            </a:prstGeom>
            <a:solidFill>
              <a:srgbClr val="873D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4348402" y="640189"/>
              <a:ext cx="784571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800" b="1" dirty="0" smtClean="0">
                  <a:solidFill>
                    <a:schemeClr val="bg1"/>
                  </a:solidFill>
                  <a:latin typeface="Montserrat" panose="00000500000000000000" pitchFamily="50" charset="0"/>
                  <a:sym typeface="Calibri"/>
                </a:rPr>
                <a:t>Milestones</a:t>
              </a:r>
              <a:endParaRPr lang="en-IN" sz="800" b="1" dirty="0">
                <a:solidFill>
                  <a:schemeClr val="bg1"/>
                </a:solidFill>
                <a:latin typeface="Montserrat" panose="00000500000000000000" pitchFamily="50" charset="0"/>
                <a:sym typeface="Calibri"/>
              </a:endParaRPr>
            </a:p>
          </p:txBody>
        </p:sp>
      </p:grpSp>
      <p:sp>
        <p:nvSpPr>
          <p:cNvPr id="148" name="Rectangle 147"/>
          <p:cNvSpPr/>
          <p:nvPr/>
        </p:nvSpPr>
        <p:spPr>
          <a:xfrm>
            <a:off x="6194519" y="700356"/>
            <a:ext cx="58221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b="1" dirty="0">
                <a:solidFill>
                  <a:schemeClr val="bg1"/>
                </a:solidFill>
                <a:latin typeface="Montserrat" panose="00000500000000000000" pitchFamily="50" charset="0"/>
                <a:sym typeface="Calibri"/>
              </a:rPr>
              <a:t>Q1-2021</a:t>
            </a:r>
          </a:p>
        </p:txBody>
      </p:sp>
      <p:sp>
        <p:nvSpPr>
          <p:cNvPr id="153" name="Google Shape;504;p44"/>
          <p:cNvSpPr/>
          <p:nvPr/>
        </p:nvSpPr>
        <p:spPr>
          <a:xfrm>
            <a:off x="7681965" y="682351"/>
            <a:ext cx="634200" cy="2346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Q4-2021</a:t>
            </a:r>
            <a:endParaRPr sz="11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  <p:sp>
        <p:nvSpPr>
          <p:cNvPr id="71" name="Isosceles Triangle 70"/>
          <p:cNvSpPr/>
          <p:nvPr/>
        </p:nvSpPr>
        <p:spPr>
          <a:xfrm rot="5400000">
            <a:off x="1130824" y="2304633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Isosceles Triangle 71"/>
          <p:cNvSpPr/>
          <p:nvPr/>
        </p:nvSpPr>
        <p:spPr>
          <a:xfrm rot="5400000">
            <a:off x="1129029" y="3258085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Isosceles Triangle 72"/>
          <p:cNvSpPr/>
          <p:nvPr/>
        </p:nvSpPr>
        <p:spPr>
          <a:xfrm rot="5400000">
            <a:off x="1129030" y="4195110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52" name="Group 251"/>
          <p:cNvGrpSpPr/>
          <p:nvPr/>
        </p:nvGrpSpPr>
        <p:grpSpPr>
          <a:xfrm>
            <a:off x="6056588" y="581906"/>
            <a:ext cx="2513328" cy="333891"/>
            <a:chOff x="6183588" y="581906"/>
            <a:chExt cx="2513328" cy="333891"/>
          </a:xfrm>
        </p:grpSpPr>
        <p:sp>
          <p:nvSpPr>
            <p:cNvPr id="74" name="Chevron 73"/>
            <p:cNvSpPr/>
            <p:nvPr/>
          </p:nvSpPr>
          <p:spPr>
            <a:xfrm>
              <a:off x="6183588" y="581906"/>
              <a:ext cx="2513328" cy="333891"/>
            </a:xfrm>
            <a:prstGeom prst="chevron">
              <a:avLst/>
            </a:prstGeom>
            <a:solidFill>
              <a:srgbClr val="873D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066180" y="633749"/>
              <a:ext cx="93138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800" b="1" dirty="0" smtClean="0">
                  <a:solidFill>
                    <a:schemeClr val="bg1"/>
                  </a:solidFill>
                  <a:latin typeface="Montserrat" panose="00000500000000000000" pitchFamily="50" charset="0"/>
                  <a:sym typeface="Calibri"/>
                </a:rPr>
                <a:t>Deliverables</a:t>
              </a:r>
              <a:endParaRPr lang="en-IN" sz="800" b="1" dirty="0">
                <a:solidFill>
                  <a:schemeClr val="bg1"/>
                </a:solidFill>
                <a:latin typeface="Montserrat" panose="00000500000000000000" pitchFamily="50" charset="0"/>
                <a:sym typeface="Calibri"/>
              </a:endParaRPr>
            </a:p>
          </p:txBody>
        </p:sp>
      </p:grpSp>
      <p:sp>
        <p:nvSpPr>
          <p:cNvPr id="76" name="Google Shape;493;p44"/>
          <p:cNvSpPr txBox="1"/>
          <p:nvPr/>
        </p:nvSpPr>
        <p:spPr>
          <a:xfrm>
            <a:off x="8067266" y="1055408"/>
            <a:ext cx="1056984" cy="60013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3" action="ppaction://hlinkfile"/>
              </a:rPr>
              <a:t>Open</a:t>
            </a:r>
            <a:endParaRPr lang="en-IN" sz="9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r>
              <a:rPr lang="en-IN" sz="900" dirty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4" action="ppaction://hlinkfile"/>
              </a:rPr>
              <a:t>Open</a:t>
            </a:r>
            <a:endParaRPr lang="en-IN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5" action="ppaction://hlinkfile"/>
              </a:rPr>
              <a:t>Open</a:t>
            </a:r>
            <a:endParaRPr lang="en-IN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491;p44"/>
          <p:cNvSpPr txBox="1"/>
          <p:nvPr/>
        </p:nvSpPr>
        <p:spPr>
          <a:xfrm>
            <a:off x="1959036" y="2011619"/>
            <a:ext cx="1035965" cy="60013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Design &amp;</a:t>
            </a:r>
            <a:br>
              <a:rPr lang="en-IN" sz="9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IN" sz="9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Development Phase 1</a:t>
            </a: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492;p44"/>
          <p:cNvSpPr txBox="1"/>
          <p:nvPr/>
        </p:nvSpPr>
        <p:spPr>
          <a:xfrm>
            <a:off x="3339883" y="1971485"/>
            <a:ext cx="2153586" cy="73863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UI design</a:t>
            </a:r>
            <a:endParaRPr lang="en-GB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User authentication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Backend APIs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Test plan</a:t>
            </a:r>
            <a:endParaRPr lang="en-GB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493;p44"/>
          <p:cNvSpPr txBox="1"/>
          <p:nvPr/>
        </p:nvSpPr>
        <p:spPr>
          <a:xfrm>
            <a:off x="6121958" y="2003905"/>
            <a:ext cx="1928691" cy="4616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API testing report</a:t>
            </a:r>
          </a:p>
          <a:p>
            <a:pPr lvl="0"/>
            <a:r>
              <a:rPr lang="en-IN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Manual testing </a:t>
            </a:r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report</a:t>
            </a:r>
            <a:endParaRPr lang="en-IN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493;p44"/>
          <p:cNvSpPr txBox="1"/>
          <p:nvPr/>
        </p:nvSpPr>
        <p:spPr>
          <a:xfrm>
            <a:off x="8067266" y="1982634"/>
            <a:ext cx="1056984" cy="4616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6" action="ppaction://hlinkfile"/>
              </a:rPr>
              <a:t>Open</a:t>
            </a:r>
            <a:endParaRPr lang="en-IN" sz="9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7" action="ppaction://hlinkfile"/>
              </a:rPr>
              <a:t>Open</a:t>
            </a:r>
            <a:endParaRPr lang="en-IN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491;p44"/>
          <p:cNvSpPr txBox="1"/>
          <p:nvPr/>
        </p:nvSpPr>
        <p:spPr>
          <a:xfrm>
            <a:off x="1925264" y="2948563"/>
            <a:ext cx="1250742" cy="60013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Design &amp; Development Phase 2</a:t>
            </a: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492;p44"/>
          <p:cNvSpPr txBox="1"/>
          <p:nvPr/>
        </p:nvSpPr>
        <p:spPr>
          <a:xfrm>
            <a:off x="3339883" y="2748563"/>
            <a:ext cx="2547611" cy="87713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Backend and Frontend Integration</a:t>
            </a:r>
            <a:endParaRPr lang="en-GB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New features: </a:t>
            </a:r>
            <a:b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   Notification</a:t>
            </a:r>
            <a:b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   Request Filters </a:t>
            </a:r>
            <a:b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   Request Change Log</a:t>
            </a:r>
          </a:p>
        </p:txBody>
      </p:sp>
      <p:sp>
        <p:nvSpPr>
          <p:cNvPr id="87" name="Google Shape;493;p44"/>
          <p:cNvSpPr txBox="1"/>
          <p:nvPr/>
        </p:nvSpPr>
        <p:spPr>
          <a:xfrm>
            <a:off x="6126729" y="2802161"/>
            <a:ext cx="2081408" cy="60013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Sonar Cloud Integration Report</a:t>
            </a:r>
          </a:p>
          <a:p>
            <a:pPr lvl="0"/>
            <a:r>
              <a:rPr lang="e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Automation testing reports</a:t>
            </a:r>
          </a:p>
          <a:p>
            <a:pPr lvl="0"/>
            <a:r>
              <a:rPr lang="e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App Prototype</a:t>
            </a:r>
          </a:p>
        </p:txBody>
      </p:sp>
      <p:sp>
        <p:nvSpPr>
          <p:cNvPr id="90" name="Google Shape;493;p44"/>
          <p:cNvSpPr txBox="1"/>
          <p:nvPr/>
        </p:nvSpPr>
        <p:spPr>
          <a:xfrm>
            <a:off x="8050649" y="2777157"/>
            <a:ext cx="1056984" cy="4616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8"/>
              </a:rPr>
              <a:t>Open</a:t>
            </a:r>
            <a:endParaRPr lang="en-IN" sz="9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9" action="ppaction://hlinkfile"/>
              </a:rPr>
              <a:t>Open</a:t>
            </a:r>
            <a:endParaRPr lang="en-IN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491;p44"/>
          <p:cNvSpPr txBox="1"/>
          <p:nvPr/>
        </p:nvSpPr>
        <p:spPr>
          <a:xfrm>
            <a:off x="1919290" y="3803680"/>
            <a:ext cx="1745135" cy="4616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Review &amp; </a:t>
            </a:r>
            <a:br>
              <a:rPr lang="en-IN" sz="9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IN" sz="9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first release</a:t>
            </a: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492;p44"/>
          <p:cNvSpPr txBox="1"/>
          <p:nvPr/>
        </p:nvSpPr>
        <p:spPr>
          <a:xfrm>
            <a:off x="3340934" y="3665181"/>
            <a:ext cx="2153586" cy="4616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Minimum viable product(MVP)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Documentation</a:t>
            </a:r>
            <a:endParaRPr lang="en-GB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493;p44"/>
          <p:cNvSpPr txBox="1"/>
          <p:nvPr/>
        </p:nvSpPr>
        <p:spPr>
          <a:xfrm>
            <a:off x="6121958" y="3680802"/>
            <a:ext cx="1815307" cy="3231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Project Presentation</a:t>
            </a:r>
          </a:p>
        </p:txBody>
      </p:sp>
      <p:sp>
        <p:nvSpPr>
          <p:cNvPr id="98" name="Isosceles Triangle 97"/>
          <p:cNvSpPr/>
          <p:nvPr/>
        </p:nvSpPr>
        <p:spPr>
          <a:xfrm rot="5400000">
            <a:off x="1123981" y="1352816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Isosceles Triangle 111"/>
          <p:cNvSpPr/>
          <p:nvPr/>
        </p:nvSpPr>
        <p:spPr>
          <a:xfrm rot="5400000">
            <a:off x="1130824" y="2304634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Isosceles Triangle 112"/>
          <p:cNvSpPr/>
          <p:nvPr/>
        </p:nvSpPr>
        <p:spPr>
          <a:xfrm rot="5400000">
            <a:off x="1123981" y="1352817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6" name="Isosceles Triangle 125"/>
          <p:cNvSpPr/>
          <p:nvPr/>
        </p:nvSpPr>
        <p:spPr>
          <a:xfrm rot="5400000">
            <a:off x="1129029" y="3258086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" name="Isosceles Triangle 126"/>
          <p:cNvSpPr/>
          <p:nvPr/>
        </p:nvSpPr>
        <p:spPr>
          <a:xfrm rot="5400000">
            <a:off x="1130824" y="2304635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" name="Isosceles Triangle 127"/>
          <p:cNvSpPr/>
          <p:nvPr/>
        </p:nvSpPr>
        <p:spPr>
          <a:xfrm rot="5400000">
            <a:off x="1123981" y="1352818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Isosceles Triangle 146"/>
          <p:cNvSpPr/>
          <p:nvPr/>
        </p:nvSpPr>
        <p:spPr>
          <a:xfrm rot="5400000">
            <a:off x="1442820" y="3968387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Isosceles Triangle 148"/>
          <p:cNvSpPr/>
          <p:nvPr/>
        </p:nvSpPr>
        <p:spPr>
          <a:xfrm rot="5400000">
            <a:off x="1438406" y="3098937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Isosceles Triangle 149"/>
          <p:cNvSpPr/>
          <p:nvPr/>
        </p:nvSpPr>
        <p:spPr>
          <a:xfrm rot="5400000">
            <a:off x="1437469" y="2241396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1" name="Isosceles Triangle 150"/>
          <p:cNvSpPr/>
          <p:nvPr/>
        </p:nvSpPr>
        <p:spPr>
          <a:xfrm rot="5400000">
            <a:off x="1437469" y="1306485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2" name="Group 151"/>
          <p:cNvGrpSpPr/>
          <p:nvPr/>
        </p:nvGrpSpPr>
        <p:grpSpPr>
          <a:xfrm>
            <a:off x="552751" y="1003744"/>
            <a:ext cx="1002746" cy="826422"/>
            <a:chOff x="231280" y="999274"/>
            <a:chExt cx="1218769" cy="1005428"/>
          </a:xfrm>
        </p:grpSpPr>
        <p:sp>
          <p:nvSpPr>
            <p:cNvPr id="154" name="Rectangle 153"/>
            <p:cNvSpPr/>
            <p:nvPr/>
          </p:nvSpPr>
          <p:spPr>
            <a:xfrm>
              <a:off x="231280" y="999274"/>
              <a:ext cx="1218769" cy="1005428"/>
            </a:xfrm>
            <a:prstGeom prst="rect">
              <a:avLst/>
            </a:prstGeom>
            <a:solidFill>
              <a:srgbClr val="043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305051" y="1378877"/>
              <a:ext cx="1144998" cy="340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000" b="1" dirty="0" smtClean="0">
                  <a:solidFill>
                    <a:schemeClr val="bg1"/>
                  </a:solidFill>
                  <a:latin typeface="Montserrat" panose="00000500000000000000" pitchFamily="50" charset="0"/>
                  <a:ea typeface="Calibri"/>
                  <a:cs typeface="Calibri"/>
                  <a:sym typeface="Calibri"/>
                </a:rPr>
                <a:t>Sprint 1</a:t>
              </a:r>
              <a:endParaRPr lang="en-US" sz="1000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552433" y="1882401"/>
            <a:ext cx="1002746" cy="826422"/>
            <a:chOff x="231280" y="999274"/>
            <a:chExt cx="1218769" cy="1005428"/>
          </a:xfrm>
        </p:grpSpPr>
        <p:sp>
          <p:nvSpPr>
            <p:cNvPr id="157" name="Rectangle 156"/>
            <p:cNvSpPr/>
            <p:nvPr/>
          </p:nvSpPr>
          <p:spPr>
            <a:xfrm>
              <a:off x="231280" y="999274"/>
              <a:ext cx="1218769" cy="1005428"/>
            </a:xfrm>
            <a:prstGeom prst="rect">
              <a:avLst/>
            </a:prstGeom>
            <a:solidFill>
              <a:srgbClr val="043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305051" y="1378877"/>
              <a:ext cx="1144998" cy="340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000" b="1" dirty="0" smtClean="0">
                  <a:solidFill>
                    <a:schemeClr val="bg1"/>
                  </a:solidFill>
                  <a:latin typeface="Montserrat" panose="00000500000000000000" pitchFamily="50" charset="0"/>
                  <a:ea typeface="Calibri"/>
                  <a:cs typeface="Calibri"/>
                  <a:sym typeface="Calibri"/>
                </a:rPr>
                <a:t>Sprint 2</a:t>
              </a:r>
              <a:endParaRPr lang="en-US" sz="1000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551571" y="2758147"/>
            <a:ext cx="988535" cy="826422"/>
            <a:chOff x="231280" y="999274"/>
            <a:chExt cx="1218769" cy="1005428"/>
          </a:xfrm>
        </p:grpSpPr>
        <p:sp>
          <p:nvSpPr>
            <p:cNvPr id="178" name="Rectangle 177"/>
            <p:cNvSpPr/>
            <p:nvPr/>
          </p:nvSpPr>
          <p:spPr>
            <a:xfrm>
              <a:off x="231280" y="999274"/>
              <a:ext cx="1218769" cy="1005428"/>
            </a:xfrm>
            <a:prstGeom prst="rect">
              <a:avLst/>
            </a:prstGeom>
            <a:solidFill>
              <a:srgbClr val="043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305051" y="1378877"/>
              <a:ext cx="1144998" cy="340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000" b="1" dirty="0" smtClean="0">
                  <a:solidFill>
                    <a:schemeClr val="bg1"/>
                  </a:solidFill>
                  <a:latin typeface="Montserrat" panose="00000500000000000000" pitchFamily="50" charset="0"/>
                  <a:ea typeface="Calibri"/>
                  <a:cs typeface="Calibri"/>
                  <a:sym typeface="Calibri"/>
                </a:rPr>
                <a:t>Sprint 3</a:t>
              </a:r>
              <a:endParaRPr lang="en-US" sz="1000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551571" y="3639449"/>
            <a:ext cx="996280" cy="826422"/>
            <a:chOff x="231280" y="999274"/>
            <a:chExt cx="1218769" cy="1005428"/>
          </a:xfrm>
        </p:grpSpPr>
        <p:sp>
          <p:nvSpPr>
            <p:cNvPr id="181" name="Rectangle 180"/>
            <p:cNvSpPr/>
            <p:nvPr/>
          </p:nvSpPr>
          <p:spPr>
            <a:xfrm>
              <a:off x="231280" y="999274"/>
              <a:ext cx="1218769" cy="1005428"/>
            </a:xfrm>
            <a:prstGeom prst="rect">
              <a:avLst/>
            </a:prstGeom>
            <a:solidFill>
              <a:srgbClr val="043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05051" y="1378877"/>
              <a:ext cx="1144998" cy="340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000" b="1" dirty="0" smtClean="0">
                  <a:solidFill>
                    <a:schemeClr val="bg1"/>
                  </a:solidFill>
                  <a:latin typeface="Montserrat" panose="00000500000000000000" pitchFamily="50" charset="0"/>
                  <a:ea typeface="Calibri"/>
                  <a:cs typeface="Calibri"/>
                  <a:sym typeface="Calibri"/>
                </a:rPr>
                <a:t>Sprint 4</a:t>
              </a:r>
              <a:endParaRPr lang="en-US" sz="1000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0" name="Straight Connector 189"/>
          <p:cNvCxnSpPr/>
          <p:nvPr/>
        </p:nvCxnSpPr>
        <p:spPr>
          <a:xfrm>
            <a:off x="3221842" y="1998666"/>
            <a:ext cx="0" cy="5426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>
            <a:off x="6044979" y="2010648"/>
            <a:ext cx="3" cy="5758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3221842" y="2918643"/>
            <a:ext cx="0" cy="570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6044979" y="2930625"/>
            <a:ext cx="3" cy="5758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3233451" y="3744446"/>
            <a:ext cx="0" cy="570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6056588" y="3756428"/>
            <a:ext cx="3" cy="5758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/>
          <p:cNvSpPr/>
          <p:nvPr/>
        </p:nvSpPr>
        <p:spPr>
          <a:xfrm>
            <a:off x="551572" y="4649816"/>
            <a:ext cx="5642947" cy="2180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1" name="Google Shape;491;p44"/>
          <p:cNvSpPr txBox="1"/>
          <p:nvPr/>
        </p:nvSpPr>
        <p:spPr>
          <a:xfrm>
            <a:off x="604667" y="4612099"/>
            <a:ext cx="1745135" cy="3231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b="1" dirty="0" smtClean="0">
                <a:solidFill>
                  <a:srgbClr val="043364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Ceremonies</a:t>
            </a:r>
            <a:endParaRPr lang="en-US" sz="900" dirty="0">
              <a:solidFill>
                <a:srgbClr val="043364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492;p44"/>
          <p:cNvSpPr txBox="1"/>
          <p:nvPr/>
        </p:nvSpPr>
        <p:spPr>
          <a:xfrm>
            <a:off x="1515563" y="4597865"/>
            <a:ext cx="5807863" cy="3231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Sprint Planning | DSU | Parking </a:t>
            </a:r>
            <a:r>
              <a:rPr lang="en-GB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Lot Meet </a:t>
            </a: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| Sprint Demo | Sprint</a:t>
            </a:r>
            <a:r>
              <a:rPr lang="en-GB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 Retrospective</a:t>
            </a:r>
          </a:p>
        </p:txBody>
      </p:sp>
      <p:cxnSp>
        <p:nvCxnSpPr>
          <p:cNvPr id="204" name="Straight Connector 203"/>
          <p:cNvCxnSpPr/>
          <p:nvPr/>
        </p:nvCxnSpPr>
        <p:spPr>
          <a:xfrm>
            <a:off x="1523001" y="4687901"/>
            <a:ext cx="0" cy="1623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8692483" y="1002096"/>
            <a:ext cx="434997" cy="3530131"/>
            <a:chOff x="8692483" y="1002096"/>
            <a:chExt cx="434997" cy="353013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colorTemperature colorTemp="6300"/>
                      </a14:imgEffect>
                      <a14:imgEffect>
                        <a14:saturation sat="99000"/>
                      </a14:imgEffect>
                      <a14:imgEffect>
                        <a14:brightnessContrast brigh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2483" y="1002096"/>
              <a:ext cx="279921" cy="3452350"/>
            </a:xfrm>
            <a:prstGeom prst="rect">
              <a:avLst/>
            </a:prstGeom>
            <a:noFill/>
            <a:effectLst/>
          </p:spPr>
        </p:pic>
        <p:sp>
          <p:nvSpPr>
            <p:cNvPr id="5" name="TextBox 4"/>
            <p:cNvSpPr txBox="1"/>
            <p:nvPr/>
          </p:nvSpPr>
          <p:spPr>
            <a:xfrm>
              <a:off x="8739411" y="4286006"/>
              <a:ext cx="3880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500" dirty="0" smtClean="0">
                  <a:latin typeface="Montserrat" panose="00000500000000000000" pitchFamily="50" charset="0"/>
                  <a:ea typeface="Calibri"/>
                  <a:cs typeface="Calibri"/>
                </a:rPr>
                <a:t>Git </a:t>
              </a:r>
              <a:r>
                <a:rPr lang="en-IN" sz="500" dirty="0">
                  <a:latin typeface="Montserrat" panose="00000500000000000000" pitchFamily="50" charset="0"/>
                  <a:ea typeface="Calibri"/>
                  <a:cs typeface="Calibri"/>
                </a:rPr>
                <a:t>Graph</a:t>
              </a:r>
              <a:endParaRPr lang="en-IN" sz="500" dirty="0">
                <a:latin typeface="Montserrat" panose="00000500000000000000" pitchFamily="50" charset="0"/>
                <a:ea typeface="Calibri"/>
                <a:cs typeface="Calibri"/>
              </a:endParaRPr>
            </a:p>
          </p:txBody>
        </p:sp>
      </p:grpSp>
      <p:cxnSp>
        <p:nvCxnSpPr>
          <p:cNvPr id="81" name="Straight Connector 80"/>
          <p:cNvCxnSpPr/>
          <p:nvPr/>
        </p:nvCxnSpPr>
        <p:spPr>
          <a:xfrm>
            <a:off x="357621" y="1153432"/>
            <a:ext cx="12240" cy="3178841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 rot="16200000">
            <a:off x="-20977" y="1409458"/>
            <a:ext cx="6248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  <a:ea typeface="Calibri"/>
                <a:cs typeface="Calibri"/>
              </a:rPr>
              <a:t>w</a:t>
            </a:r>
            <a:r>
              <a:rPr lang="en-GB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  <a:ea typeface="Calibri"/>
                <a:cs typeface="Calibri"/>
              </a:rPr>
              <a:t>eek  1</a:t>
            </a:r>
            <a:endParaRPr lang="en-IN" sz="6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50" charset="0"/>
              <a:ea typeface="Calibri"/>
              <a:cs typeface="Calibri"/>
            </a:endParaRPr>
          </a:p>
        </p:txBody>
      </p:sp>
      <p:grpSp>
        <p:nvGrpSpPr>
          <p:cNvPr id="119" name="Group 118"/>
          <p:cNvGrpSpPr/>
          <p:nvPr/>
        </p:nvGrpSpPr>
        <p:grpSpPr>
          <a:xfrm rot="16200000">
            <a:off x="303717" y="1820928"/>
            <a:ext cx="106581" cy="107263"/>
            <a:chOff x="2324100" y="306324"/>
            <a:chExt cx="734568" cy="734568"/>
          </a:xfrm>
        </p:grpSpPr>
        <p:sp>
          <p:nvSpPr>
            <p:cNvPr id="120" name="Oval 119"/>
            <p:cNvSpPr/>
            <p:nvPr/>
          </p:nvSpPr>
          <p:spPr>
            <a:xfrm>
              <a:off x="2511552" y="493776"/>
              <a:ext cx="359664" cy="359664"/>
            </a:xfrm>
            <a:prstGeom prst="ellipse">
              <a:avLst/>
            </a:prstGeom>
            <a:solidFill>
              <a:srgbClr val="043364"/>
            </a:solidFill>
            <a:ln w="6350">
              <a:solidFill>
                <a:schemeClr val="accent1">
                  <a:lumMod val="20000"/>
                  <a:lumOff val="80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1" name="Oval 120"/>
            <p:cNvSpPr/>
            <p:nvPr/>
          </p:nvSpPr>
          <p:spPr>
            <a:xfrm>
              <a:off x="2447544" y="429768"/>
              <a:ext cx="487680" cy="487680"/>
            </a:xfrm>
            <a:prstGeom prst="ellipse">
              <a:avLst/>
            </a:prstGeom>
            <a:noFill/>
            <a:ln w="6350">
              <a:solidFill>
                <a:schemeClr val="accent1">
                  <a:lumMod val="20000"/>
                  <a:lumOff val="80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2" name="Oval 121"/>
            <p:cNvSpPr/>
            <p:nvPr/>
          </p:nvSpPr>
          <p:spPr>
            <a:xfrm>
              <a:off x="2324100" y="306324"/>
              <a:ext cx="734568" cy="734568"/>
            </a:xfrm>
            <a:prstGeom prst="ellipse">
              <a:avLst/>
            </a:prstGeom>
            <a:noFill/>
            <a:ln w="6350">
              <a:solidFill>
                <a:schemeClr val="accent1">
                  <a:lumMod val="20000"/>
                  <a:lumOff val="80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30" name="Group 129"/>
          <p:cNvGrpSpPr/>
          <p:nvPr/>
        </p:nvGrpSpPr>
        <p:grpSpPr>
          <a:xfrm rot="16200000">
            <a:off x="310379" y="2680134"/>
            <a:ext cx="106581" cy="107263"/>
            <a:chOff x="2324100" y="306324"/>
            <a:chExt cx="734568" cy="734568"/>
          </a:xfrm>
        </p:grpSpPr>
        <p:sp>
          <p:nvSpPr>
            <p:cNvPr id="131" name="Oval 130"/>
            <p:cNvSpPr/>
            <p:nvPr/>
          </p:nvSpPr>
          <p:spPr>
            <a:xfrm>
              <a:off x="2511552" y="493776"/>
              <a:ext cx="359664" cy="359664"/>
            </a:xfrm>
            <a:prstGeom prst="ellipse">
              <a:avLst/>
            </a:prstGeom>
            <a:solidFill>
              <a:srgbClr val="043364"/>
            </a:solidFill>
            <a:ln w="6350">
              <a:solidFill>
                <a:schemeClr val="accent1">
                  <a:lumMod val="20000"/>
                  <a:lumOff val="80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2" name="Oval 131"/>
            <p:cNvSpPr/>
            <p:nvPr/>
          </p:nvSpPr>
          <p:spPr>
            <a:xfrm>
              <a:off x="2447544" y="429768"/>
              <a:ext cx="487680" cy="487680"/>
            </a:xfrm>
            <a:prstGeom prst="ellipse">
              <a:avLst/>
            </a:prstGeom>
            <a:noFill/>
            <a:ln w="6350">
              <a:solidFill>
                <a:schemeClr val="accent1">
                  <a:lumMod val="20000"/>
                  <a:lumOff val="80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4" name="Oval 133"/>
            <p:cNvSpPr/>
            <p:nvPr/>
          </p:nvSpPr>
          <p:spPr>
            <a:xfrm>
              <a:off x="2324100" y="306324"/>
              <a:ext cx="734568" cy="734568"/>
            </a:xfrm>
            <a:prstGeom prst="ellipse">
              <a:avLst/>
            </a:prstGeom>
            <a:noFill/>
            <a:ln w="6350">
              <a:solidFill>
                <a:schemeClr val="accent1">
                  <a:lumMod val="20000"/>
                  <a:lumOff val="80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35" name="Group 134"/>
          <p:cNvGrpSpPr/>
          <p:nvPr/>
        </p:nvGrpSpPr>
        <p:grpSpPr>
          <a:xfrm rot="16200000">
            <a:off x="317041" y="3539340"/>
            <a:ext cx="106581" cy="107263"/>
            <a:chOff x="2324100" y="306324"/>
            <a:chExt cx="734568" cy="734568"/>
          </a:xfrm>
        </p:grpSpPr>
        <p:sp>
          <p:nvSpPr>
            <p:cNvPr id="136" name="Oval 135"/>
            <p:cNvSpPr/>
            <p:nvPr/>
          </p:nvSpPr>
          <p:spPr>
            <a:xfrm>
              <a:off x="2511552" y="493776"/>
              <a:ext cx="359664" cy="359664"/>
            </a:xfrm>
            <a:prstGeom prst="ellipse">
              <a:avLst/>
            </a:prstGeom>
            <a:solidFill>
              <a:srgbClr val="043364"/>
            </a:solidFill>
            <a:ln w="6350">
              <a:solidFill>
                <a:schemeClr val="accent1">
                  <a:lumMod val="20000"/>
                  <a:lumOff val="80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7" name="Oval 136"/>
            <p:cNvSpPr/>
            <p:nvPr/>
          </p:nvSpPr>
          <p:spPr>
            <a:xfrm>
              <a:off x="2447544" y="429768"/>
              <a:ext cx="487680" cy="487680"/>
            </a:xfrm>
            <a:prstGeom prst="ellipse">
              <a:avLst/>
            </a:prstGeom>
            <a:noFill/>
            <a:ln w="6350">
              <a:solidFill>
                <a:schemeClr val="accent1">
                  <a:lumMod val="20000"/>
                  <a:lumOff val="80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8" name="Oval 137"/>
            <p:cNvSpPr/>
            <p:nvPr/>
          </p:nvSpPr>
          <p:spPr>
            <a:xfrm>
              <a:off x="2324100" y="306324"/>
              <a:ext cx="734568" cy="734568"/>
            </a:xfrm>
            <a:prstGeom prst="ellipse">
              <a:avLst/>
            </a:prstGeom>
            <a:noFill/>
            <a:ln w="6350">
              <a:solidFill>
                <a:schemeClr val="accent1">
                  <a:lumMod val="20000"/>
                  <a:lumOff val="80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44" name="TextBox 143"/>
          <p:cNvSpPr txBox="1"/>
          <p:nvPr/>
        </p:nvSpPr>
        <p:spPr>
          <a:xfrm rot="16200000">
            <a:off x="-20977" y="2224524"/>
            <a:ext cx="6248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  <a:ea typeface="Calibri"/>
                <a:cs typeface="Calibri"/>
              </a:rPr>
              <a:t>w</a:t>
            </a:r>
            <a:r>
              <a:rPr lang="en-GB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  <a:ea typeface="Calibri"/>
                <a:cs typeface="Calibri"/>
              </a:rPr>
              <a:t>eek  2</a:t>
            </a:r>
            <a:endParaRPr lang="en-IN" sz="6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50" charset="0"/>
              <a:ea typeface="Calibri"/>
              <a:cs typeface="Calibri"/>
            </a:endParaRPr>
          </a:p>
        </p:txBody>
      </p:sp>
      <p:sp>
        <p:nvSpPr>
          <p:cNvPr id="145" name="TextBox 144"/>
          <p:cNvSpPr txBox="1"/>
          <p:nvPr/>
        </p:nvSpPr>
        <p:spPr>
          <a:xfrm rot="16200000">
            <a:off x="-20977" y="3057251"/>
            <a:ext cx="6248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  <a:ea typeface="Calibri"/>
                <a:cs typeface="Calibri"/>
              </a:rPr>
              <a:t>week  3</a:t>
            </a:r>
            <a:endParaRPr lang="en-IN" sz="6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50" charset="0"/>
              <a:ea typeface="Calibri"/>
              <a:cs typeface="Calibri"/>
            </a:endParaRPr>
          </a:p>
        </p:txBody>
      </p:sp>
      <p:sp>
        <p:nvSpPr>
          <p:cNvPr id="146" name="TextBox 145"/>
          <p:cNvSpPr txBox="1"/>
          <p:nvPr/>
        </p:nvSpPr>
        <p:spPr>
          <a:xfrm rot="16200000">
            <a:off x="-20977" y="3902170"/>
            <a:ext cx="6248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  <a:ea typeface="Calibri"/>
                <a:cs typeface="Calibri"/>
              </a:rPr>
              <a:t>w</a:t>
            </a:r>
            <a:r>
              <a:rPr lang="en-GB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  <a:ea typeface="Calibri"/>
                <a:cs typeface="Calibri"/>
              </a:rPr>
              <a:t>eek  4</a:t>
            </a:r>
            <a:endParaRPr lang="en-IN" sz="6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50" charset="0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339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animBg="1"/>
      <p:bldP spid="198" grpId="0" animBg="1"/>
      <p:bldP spid="198" grpId="1" animBg="1"/>
      <p:bldP spid="197" grpId="0" animBg="1"/>
      <p:bldP spid="197" grpId="1" animBg="1"/>
      <p:bldP spid="161" grpId="1" animBg="1"/>
      <p:bldP spid="161" grpId="2" animBg="1"/>
      <p:bldP spid="20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entagon 44"/>
          <p:cNvSpPr/>
          <p:nvPr/>
        </p:nvSpPr>
        <p:spPr>
          <a:xfrm rot="5400000">
            <a:off x="6511167" y="-89167"/>
            <a:ext cx="695245" cy="2884862"/>
          </a:xfrm>
          <a:prstGeom prst="homePlate">
            <a:avLst>
              <a:gd name="adj" fmla="val 40777"/>
            </a:avLst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Google Shape;832;p55"/>
          <p:cNvSpPr txBox="1"/>
          <p:nvPr/>
        </p:nvSpPr>
        <p:spPr>
          <a:xfrm>
            <a:off x="5409475" y="966220"/>
            <a:ext cx="2834639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1400"/>
            </a:pPr>
            <a:r>
              <a:rPr lang="en-GB" sz="1100" b="1" dirty="0" smtClean="0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API testing</a:t>
            </a:r>
            <a:endParaRPr sz="1100" b="1" i="0" u="none" strike="noStrike" cap="none" dirty="0">
              <a:solidFill>
                <a:schemeClr val="lt1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4" name="Pentagon 3"/>
          <p:cNvSpPr/>
          <p:nvPr/>
        </p:nvSpPr>
        <p:spPr>
          <a:xfrm rot="5400000">
            <a:off x="2227584" y="-71575"/>
            <a:ext cx="695245" cy="2884862"/>
          </a:xfrm>
          <a:prstGeom prst="homePlate">
            <a:avLst>
              <a:gd name="adj" fmla="val 40777"/>
            </a:avLst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38341"/>
            <a:ext cx="7937126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Quality Assurance</a:t>
            </a:r>
          </a:p>
          <a:p>
            <a:endParaRPr lang="en-US" sz="2200" b="1" dirty="0">
              <a:solidFill>
                <a:srgbClr val="043364"/>
              </a:solidFill>
              <a:latin typeface="Montserrat" panose="00000500000000000000" pitchFamily="50" charset="0"/>
              <a:sym typeface="Trebuchet MS"/>
            </a:endParaRPr>
          </a:p>
        </p:txBody>
      </p:sp>
      <p:sp>
        <p:nvSpPr>
          <p:cNvPr id="59" name="Google Shape;832;p55"/>
          <p:cNvSpPr txBox="1"/>
          <p:nvPr/>
        </p:nvSpPr>
        <p:spPr>
          <a:xfrm>
            <a:off x="1133061" y="1045062"/>
            <a:ext cx="2883574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100" b="1" i="0" u="none" strike="noStrike" cap="none" dirty="0" smtClean="0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S</a:t>
            </a:r>
            <a:r>
              <a:rPr lang="en" sz="1100" b="1" i="0" u="none" strike="noStrike" cap="none" dirty="0" smtClean="0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tatic application security testing</a:t>
            </a:r>
            <a:br>
              <a:rPr lang="en" sz="1100" b="1" i="0" u="none" strike="noStrike" cap="none" dirty="0" smtClean="0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</a:br>
            <a:r>
              <a:rPr lang="en" sz="1100" b="1" i="0" u="none" strike="noStrike" cap="none" dirty="0" smtClean="0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(SAST)</a:t>
            </a:r>
            <a:endParaRPr sz="1100" b="1" i="0" u="none" strike="noStrike" cap="none" dirty="0">
              <a:solidFill>
                <a:schemeClr val="lt1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63" name="Google Shape;837;p55"/>
          <p:cNvSpPr txBox="1"/>
          <p:nvPr/>
        </p:nvSpPr>
        <p:spPr>
          <a:xfrm>
            <a:off x="1616046" y="1810444"/>
            <a:ext cx="2644841" cy="681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Sonar Cloud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Sonar Cloud </a:t>
            </a:r>
            <a:r>
              <a:rPr lang="en-GB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is a cloud-based code analysis service</a:t>
            </a: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.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72" name="Google Shape;846;p55"/>
          <p:cNvCxnSpPr/>
          <p:nvPr/>
        </p:nvCxnSpPr>
        <p:spPr>
          <a:xfrm>
            <a:off x="4708007" y="1053970"/>
            <a:ext cx="27544" cy="177844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837;p55"/>
          <p:cNvSpPr txBox="1"/>
          <p:nvPr/>
        </p:nvSpPr>
        <p:spPr>
          <a:xfrm>
            <a:off x="5879025" y="4331897"/>
            <a:ext cx="2776654" cy="681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TestNG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TestNG is a testing framework which provides annotations and generates interactive test reports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837;p55"/>
          <p:cNvSpPr txBox="1"/>
          <p:nvPr/>
        </p:nvSpPr>
        <p:spPr>
          <a:xfrm>
            <a:off x="5904527" y="3662764"/>
            <a:ext cx="2644841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Selenium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Selenium is open-source automated testing framework 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 dirty="0"/>
          </a:p>
        </p:txBody>
      </p:sp>
      <p:sp>
        <p:nvSpPr>
          <p:cNvPr id="29" name="Google Shape;837;p55"/>
          <p:cNvSpPr txBox="1"/>
          <p:nvPr/>
        </p:nvSpPr>
        <p:spPr>
          <a:xfrm>
            <a:off x="5944932" y="1821858"/>
            <a:ext cx="2644841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Postman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GB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Postman is an API Platform for developers to design, build, test and iterate their APIs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18" name="Google Shape;846;p55"/>
          <p:cNvCxnSpPr/>
          <p:nvPr/>
        </p:nvCxnSpPr>
        <p:spPr>
          <a:xfrm>
            <a:off x="1018477" y="2832410"/>
            <a:ext cx="734017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Pentagon 21"/>
          <p:cNvSpPr/>
          <p:nvPr/>
        </p:nvSpPr>
        <p:spPr>
          <a:xfrm rot="5400000">
            <a:off x="4387928" y="1859655"/>
            <a:ext cx="695245" cy="2884862"/>
          </a:xfrm>
          <a:prstGeom prst="homePlate">
            <a:avLst>
              <a:gd name="adj" fmla="val 40777"/>
            </a:avLst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Google Shape;832;p55"/>
          <p:cNvSpPr txBox="1"/>
          <p:nvPr/>
        </p:nvSpPr>
        <p:spPr>
          <a:xfrm>
            <a:off x="3271244" y="3003365"/>
            <a:ext cx="2834639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1400"/>
            </a:pPr>
            <a:r>
              <a:rPr lang="en-GB" sz="1100" b="1" dirty="0" smtClean="0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UI Testing</a:t>
            </a:r>
            <a:endParaRPr sz="1100" b="1" i="0" u="none" strike="noStrike" cap="none" dirty="0">
              <a:solidFill>
                <a:schemeClr val="lt1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26" name="Google Shape;837;p55"/>
          <p:cNvSpPr txBox="1"/>
          <p:nvPr/>
        </p:nvSpPr>
        <p:spPr>
          <a:xfrm>
            <a:off x="1820861" y="3963934"/>
            <a:ext cx="2644841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Manual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Did black box manual testing initially to </a:t>
            </a:r>
          </a:p>
          <a:p>
            <a:pPr>
              <a:buSzPts val="1600"/>
              <a:defRPr/>
            </a:pPr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ensure </a:t>
            </a:r>
            <a:r>
              <a:rPr lang="en-GB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</a:t>
            </a:r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ll features work as expected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pic>
        <p:nvPicPr>
          <p:cNvPr id="42" name="Picture 2" descr="Selenium Logo PNG Vector (AI)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344" y="3730513"/>
            <a:ext cx="637696" cy="57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889" y="4453498"/>
            <a:ext cx="765443" cy="402475"/>
          </a:xfrm>
          <a:prstGeom prst="rect">
            <a:avLst/>
          </a:prstGeom>
        </p:spPr>
      </p:pic>
      <p:pic>
        <p:nvPicPr>
          <p:cNvPr id="44" name="Picture 8" descr="File:Postman (software).png - Wikimedia Commons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78"/>
          <a:stretch/>
        </p:blipFill>
        <p:spPr bwMode="auto">
          <a:xfrm>
            <a:off x="5430031" y="1891148"/>
            <a:ext cx="555009" cy="52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onarCloud · GitHub Marketplace · GitHu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55" y="1859370"/>
            <a:ext cx="538491" cy="53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450" y="4017476"/>
            <a:ext cx="549640" cy="54964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4192859" y="4331897"/>
            <a:ext cx="900576" cy="0"/>
          </a:xfrm>
          <a:prstGeom prst="straightConnector1">
            <a:avLst/>
          </a:prstGeom>
          <a:ln w="28575">
            <a:solidFill>
              <a:srgbClr val="043364"/>
            </a:solidFill>
            <a:headEnd type="oval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26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cedoTemplate.pptx" id="{F27D56F3-A918-448C-9E9C-6B56E0D9EA63}" vid="{5A0495C5-7EF9-4890-8D5A-8EAF8ED4597C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218710d-ae0a-46c0-9fbc-d39be8079344">
      <Terms xmlns="http://schemas.microsoft.com/office/infopath/2007/PartnerControls"/>
    </lcf76f155ced4ddcb4097134ff3c332f>
    <TaxCatchAll xmlns="6385dad6-69ac-43b3-99a0-a4b496df9d5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3BF1BB0464F14BBAAB250E09461E25" ma:contentTypeVersion="8" ma:contentTypeDescription="Create a new document." ma:contentTypeScope="" ma:versionID="8d3e418d7b5b67cd6481dba89f4ece21">
  <xsd:schema xmlns:xsd="http://www.w3.org/2001/XMLSchema" xmlns:xs="http://www.w3.org/2001/XMLSchema" xmlns:p="http://schemas.microsoft.com/office/2006/metadata/properties" xmlns:ns2="8218710d-ae0a-46c0-9fbc-d39be8079344" xmlns:ns3="6385dad6-69ac-43b3-99a0-a4b496df9d5f" targetNamespace="http://schemas.microsoft.com/office/2006/metadata/properties" ma:root="true" ma:fieldsID="3d36347ce3c12767b33a682426b3d620" ns2:_="" ns3:_="">
    <xsd:import namespace="8218710d-ae0a-46c0-9fbc-d39be8079344"/>
    <xsd:import namespace="6385dad6-69ac-43b3-99a0-a4b496df9d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18710d-ae0a-46c0-9fbc-d39be80793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972477b5-a32e-4354-bab4-f6ab60418c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85dad6-69ac-43b3-99a0-a4b496df9d5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f6ba94dd-b73d-4fb5-b056-c797faa79dfc}" ma:internalName="TaxCatchAll" ma:showField="CatchAllData" ma:web="6385dad6-69ac-43b3-99a0-a4b496df9d5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64EBE1-A054-4A66-9551-F9048463E1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E981B9-9D5E-4595-8635-131F575C0C51}">
  <ds:schemaRefs>
    <ds:schemaRef ds:uri="http://schemas.openxmlformats.org/package/2006/metadata/core-properties"/>
    <ds:schemaRef ds:uri="http://schemas.microsoft.com/office/2006/metadata/properties"/>
    <ds:schemaRef ds:uri="8218710d-ae0a-46c0-9fbc-d39be8079344"/>
    <ds:schemaRef ds:uri="6385dad6-69ac-43b3-99a0-a4b496df9d5f"/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1D76625-4828-42A9-B226-E32EC5538E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18710d-ae0a-46c0-9fbc-d39be8079344"/>
    <ds:schemaRef ds:uri="6385dad6-69ac-43b3-99a0-a4b496df9d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5075</TotalTime>
  <Words>789</Words>
  <Application>Microsoft Office PowerPoint</Application>
  <PresentationFormat>On-screen Show (16:9)</PresentationFormat>
  <Paragraphs>217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Calibri</vt:lpstr>
      <vt:lpstr>Raleway ExtraBold</vt:lpstr>
      <vt:lpstr>Arial</vt:lpstr>
      <vt:lpstr>Raleway</vt:lpstr>
      <vt:lpstr>Montserrat</vt:lpstr>
      <vt:lpstr>Trebuchet MS</vt:lpstr>
      <vt:lpstr>Raleway Thin</vt:lpstr>
      <vt:lpstr>Noto Sans Symbols</vt:lpstr>
      <vt:lpstr>Ubuntu Light</vt:lpstr>
      <vt:lpstr>Roboto</vt:lpstr>
      <vt:lpstr>Raleway Medium</vt:lpstr>
      <vt:lpstr>Simple Light</vt:lpstr>
      <vt:lpstr>1_Simple Light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Satyanarayan Sharma</dc:creator>
  <cp:lastModifiedBy>Vishal Srivastav</cp:lastModifiedBy>
  <cp:revision>214</cp:revision>
  <dcterms:modified xsi:type="dcterms:W3CDTF">2023-03-17T09:32:28Z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0x010100C90E5F1D4E35E4409B5CF071F957E6CD</vt:lpwstr>
  </property>
  <property fmtid="{D5CDD505-2E9C-101B-9397-08002B2CF9AE}" pid="3" name="MediaServiceImageTags">
    <vt:lpwstr/>
  </property>
</Properties>
</file>